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99" r:id="rId3"/>
    <p:sldId id="328" r:id="rId4"/>
    <p:sldId id="260" r:id="rId5"/>
    <p:sldId id="322" r:id="rId6"/>
    <p:sldId id="325" r:id="rId7"/>
    <p:sldId id="281" r:id="rId8"/>
    <p:sldId id="329" r:id="rId9"/>
    <p:sldId id="330" r:id="rId10"/>
    <p:sldId id="266" r:id="rId11"/>
    <p:sldId id="267" r:id="rId12"/>
    <p:sldId id="331" r:id="rId13"/>
    <p:sldId id="327" r:id="rId14"/>
    <p:sldId id="332" r:id="rId15"/>
    <p:sldId id="321" r:id="rId16"/>
    <p:sldId id="320" r:id="rId17"/>
    <p:sldId id="333" r:id="rId18"/>
    <p:sldId id="334" r:id="rId19"/>
    <p:sldId id="335" r:id="rId20"/>
    <p:sldId id="274" r:id="rId21"/>
    <p:sldId id="319" r:id="rId22"/>
    <p:sldId id="275" r:id="rId23"/>
    <p:sldId id="323" r:id="rId24"/>
    <p:sldId id="338" r:id="rId25"/>
    <p:sldId id="282" r:id="rId26"/>
    <p:sldId id="283" r:id="rId27"/>
    <p:sldId id="284" r:id="rId28"/>
    <p:sldId id="285" r:id="rId29"/>
    <p:sldId id="287" r:id="rId30"/>
    <p:sldId id="339" r:id="rId31"/>
    <p:sldId id="289" r:id="rId32"/>
    <p:sldId id="303" r:id="rId33"/>
    <p:sldId id="304" r:id="rId34"/>
    <p:sldId id="292" r:id="rId35"/>
    <p:sldId id="337" r:id="rId36"/>
    <p:sldId id="298" r:id="rId37"/>
    <p:sldId id="300" r:id="rId38"/>
    <p:sldId id="308" r:id="rId39"/>
    <p:sldId id="336" r:id="rId40"/>
    <p:sldId id="310" r:id="rId41"/>
    <p:sldId id="301" r:id="rId42"/>
    <p:sldId id="302" r:id="rId43"/>
    <p:sldId id="297" r:id="rId44"/>
    <p:sldId id="326" r:id="rId45"/>
    <p:sldId id="314" r:id="rId46"/>
    <p:sldId id="316" r:id="rId47"/>
    <p:sldId id="317" r:id="rId48"/>
    <p:sldId id="311" r:id="rId49"/>
    <p:sldId id="318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8887"/>
    <a:srgbClr val="1F68A0"/>
    <a:srgbClr val="D0D0D0"/>
    <a:srgbClr val="657391"/>
    <a:srgbClr val="C3CA2E"/>
    <a:srgbClr val="5697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341" autoAdjust="0"/>
  </p:normalViewPr>
  <p:slideViewPr>
    <p:cSldViewPr snapToGrid="0" snapToObjects="1">
      <p:cViewPr varScale="1">
        <p:scale>
          <a:sx n="91" d="100"/>
          <a:sy n="91" d="100"/>
        </p:scale>
        <p:origin x="-1400" y="-104"/>
      </p:cViewPr>
      <p:guideLst>
        <p:guide orient="horz" pos="1392"/>
        <p:guide orient="horz" pos="2952"/>
        <p:guide pos="1864"/>
        <p:guide pos="38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8FFE0F-9742-6448-9EF2-FBC1DCBE74B8}" type="datetimeFigureOut">
              <a:rPr lang="en-US" smtClean="0"/>
              <a:t>6/27/13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785D1-FD2C-0E48-8889-5BD5E11CA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36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4288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does it take</a:t>
            </a:r>
            <a:r>
              <a:rPr lang="en-US" baseline="0" dirty="0" smtClean="0"/>
              <a:t> to implement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159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3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754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005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005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00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648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00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75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Job is the definition of a process to be executed from start to finish</a:t>
            </a:r>
            <a:r>
              <a:rPr lang="en-US" baseline="0" dirty="0" smtClean="0"/>
              <a:t> without interruption.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12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81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Reusable components for the following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Chunk based processing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I/O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Declaritive</a:t>
            </a:r>
            <a:endParaRPr lang="en-US" baseline="0" dirty="0" smtClean="0"/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Start/Restart/Skip capabilities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Transaction management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Web administration 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00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Reusable components for the following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Chunk based processing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I/O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Declaritive</a:t>
            </a:r>
            <a:endParaRPr lang="en-US" baseline="0" dirty="0" smtClean="0"/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Start/Restart/Skip capabilities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Transaction management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Web administration 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00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88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800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SB provides two </a:t>
            </a:r>
            <a:r>
              <a:rPr lang="en-US" dirty="0" err="1" smtClean="0"/>
              <a:t>PartionHandler</a:t>
            </a:r>
            <a:r>
              <a:rPr lang="en-US" baseline="0" dirty="0" smtClean="0"/>
              <a:t> implementations:</a:t>
            </a:r>
          </a:p>
          <a:p>
            <a:r>
              <a:rPr lang="en-US" baseline="0" dirty="0" smtClean="0"/>
              <a:t>    1. Based on a local </a:t>
            </a:r>
            <a:r>
              <a:rPr lang="en-US" baseline="0" dirty="0" err="1" smtClean="0"/>
              <a:t>TaskExecutor</a:t>
            </a:r>
            <a:endParaRPr lang="en-US" baseline="0" dirty="0" smtClean="0"/>
          </a:p>
          <a:p>
            <a:r>
              <a:rPr lang="en-US" baseline="0" dirty="0" smtClean="0"/>
              <a:t>    2. Based on message channels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954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6/27/13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25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6/27/13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991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6/27/13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73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6/27/13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6/27/13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102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6/27/13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96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6/27/13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91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6/27/13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38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6/27/13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718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6/27/13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25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6/27/13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30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BC810-CFF2-5048-AD4A-26E63EFCD641}" type="datetimeFigureOut">
              <a:rPr lang="en-US" smtClean="0"/>
              <a:t>6/27/13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320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shcherbakov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7.png"/><Relationship Id="rId12" Type="http://schemas.openxmlformats.org/officeDocument/2006/relationships/image" Target="../media/image58.png"/><Relationship Id="rId13" Type="http://schemas.openxmlformats.org/officeDocument/2006/relationships/image" Target="../media/image59.png"/><Relationship Id="rId14" Type="http://schemas.openxmlformats.org/officeDocument/2006/relationships/image" Target="../media/image60.png"/><Relationship Id="rId15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riya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1" r="584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12237" y="356219"/>
            <a:ext cx="5804669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ru-RU" sz="3600" dirty="0" smtClean="0">
                <a:latin typeface="Gotham Rounded Medium"/>
                <a:cs typeface="Gotham Rounded Medium"/>
              </a:rPr>
              <a:t>Тяжелые задачи в Облаке</a:t>
            </a:r>
            <a:endParaRPr lang="en-US" sz="3600" dirty="0" smtClean="0">
              <a:latin typeface="Gotham Rounded Medium"/>
              <a:cs typeface="Gotham Rounded Medium"/>
            </a:endParaRPr>
          </a:p>
          <a:p>
            <a:pPr algn="ctr"/>
            <a:r>
              <a:rPr lang="en-US" sz="3600" dirty="0" smtClean="0">
                <a:solidFill>
                  <a:srgbClr val="008000"/>
                </a:solidFill>
                <a:latin typeface="Gotham Bold"/>
                <a:cs typeface="Gotham Bold"/>
              </a:rPr>
              <a:t>Spring Batch</a:t>
            </a:r>
            <a:r>
              <a:rPr lang="ru-RU" sz="3600" dirty="0" smtClean="0">
                <a:solidFill>
                  <a:srgbClr val="008000"/>
                </a:solidFill>
                <a:latin typeface="Gotham Bold"/>
                <a:cs typeface="Gotham Bold"/>
              </a:rPr>
              <a:t> 2.2.0</a:t>
            </a:r>
            <a:endParaRPr lang="en-US" sz="3600" dirty="0">
              <a:solidFill>
                <a:srgbClr val="008000"/>
              </a:solidFill>
              <a:latin typeface="Gotham Bold"/>
              <a:cs typeface="Gotham Bold"/>
            </a:endParaRPr>
          </a:p>
        </p:txBody>
      </p:sp>
    </p:spTree>
    <p:extLst>
      <p:ext uri="{BB962C8B-B14F-4D97-AF65-F5344CB8AC3E}">
        <p14:creationId xmlns:p14="http://schemas.microsoft.com/office/powerpoint/2010/main" val="1447862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1330" y="902840"/>
            <a:ext cx="824188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D69827"/>
                </a:solidFill>
                <a:latin typeface="Gotham Medium"/>
                <a:cs typeface="Gotham Medium"/>
              </a:rPr>
              <a:t>Batch </a:t>
            </a:r>
            <a:r>
              <a:rPr lang="en-US" sz="3200" b="1" dirty="0" smtClean="0">
                <a:solidFill>
                  <a:srgbClr val="D69827"/>
                </a:solidFill>
                <a:latin typeface="Gotham Medium"/>
                <a:cs typeface="Gotham Medium"/>
              </a:rPr>
              <a:t>processing</a:t>
            </a:r>
            <a:r>
              <a:rPr lang="en-US" sz="3200" dirty="0" smtClean="0">
                <a:latin typeface="Gotham Medium"/>
                <a:cs typeface="Gotham Medium"/>
              </a:rPr>
              <a:t> –</a:t>
            </a:r>
            <a:r>
              <a:rPr lang="ru-RU" sz="3200" dirty="0" smtClean="0">
                <a:latin typeface="Gotham Medium"/>
                <a:cs typeface="Gotham Medium"/>
              </a:rPr>
              <a:t> </a:t>
            </a:r>
            <a:r>
              <a:rPr lang="ru-RU" sz="3200" b="1" dirty="0">
                <a:solidFill>
                  <a:srgbClr val="800000"/>
                </a:solidFill>
                <a:latin typeface="Gotham Medium"/>
                <a:cs typeface="Gotham Medium"/>
              </a:rPr>
              <a:t>непрерывная</a:t>
            </a:r>
            <a:r>
              <a:rPr lang="ru-RU" sz="3200" dirty="0" smtClean="0">
                <a:latin typeface="Gotham Medium"/>
                <a:cs typeface="Gotham Medium"/>
              </a:rPr>
              <a:t> обработка данных </a:t>
            </a:r>
            <a:r>
              <a:rPr lang="ru-RU" sz="3200" b="1" dirty="0">
                <a:solidFill>
                  <a:srgbClr val="800000"/>
                </a:solidFill>
                <a:latin typeface="Gotham Medium"/>
                <a:cs typeface="Gotham Medium"/>
              </a:rPr>
              <a:t>без </a:t>
            </a:r>
            <a:r>
              <a:rPr lang="ru-RU" sz="3200" b="1" dirty="0" smtClean="0">
                <a:solidFill>
                  <a:srgbClr val="800000"/>
                </a:solidFill>
                <a:latin typeface="Gotham Medium"/>
                <a:cs typeface="Gotham Medium"/>
              </a:rPr>
              <a:t>взаимодействия.</a:t>
            </a:r>
            <a:endParaRPr lang="en-US" sz="3200" dirty="0" smtClean="0">
              <a:latin typeface="Gotham Medium"/>
              <a:cs typeface="Gotham Medium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85" y="2579530"/>
            <a:ext cx="3517900" cy="4445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1330" y="4005486"/>
            <a:ext cx="425330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800000"/>
                </a:solidFill>
                <a:latin typeface="Gotham Medium"/>
                <a:cs typeface="Gotham Medium"/>
              </a:rPr>
              <a:t>Michael </a:t>
            </a:r>
            <a:r>
              <a:rPr lang="en-US" sz="3200" b="1" dirty="0" err="1" smtClean="0">
                <a:solidFill>
                  <a:srgbClr val="800000"/>
                </a:solidFill>
                <a:latin typeface="Gotham Medium"/>
                <a:cs typeface="Gotham Medium"/>
              </a:rPr>
              <a:t>Minella</a:t>
            </a:r>
            <a:r>
              <a:rPr lang="en-US" sz="3200" b="1" dirty="0" smtClean="0">
                <a:solidFill>
                  <a:srgbClr val="800000"/>
                </a:solidFill>
                <a:latin typeface="Gotham Medium"/>
                <a:cs typeface="Gotham Medium"/>
              </a:rPr>
              <a:t>   </a:t>
            </a:r>
            <a:r>
              <a:rPr lang="en-US" sz="3200" b="1" dirty="0" smtClean="0">
                <a:solidFill>
                  <a:srgbClr val="80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3200" dirty="0" smtClean="0">
              <a:latin typeface="Gotham Medium"/>
              <a:cs typeface="Gotham Medium"/>
            </a:endParaRPr>
          </a:p>
        </p:txBody>
      </p:sp>
    </p:spTree>
    <p:extLst>
      <p:ext uri="{BB962C8B-B14F-4D97-AF65-F5344CB8AC3E}">
        <p14:creationId xmlns:p14="http://schemas.microsoft.com/office/powerpoint/2010/main" val="4062765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28" y="482858"/>
            <a:ext cx="72302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Потенциальная область </a:t>
            </a:r>
            <a:r>
              <a:rPr lang="ru-RU" sz="3200" dirty="0">
                <a:solidFill>
                  <a:srgbClr val="008000"/>
                </a:solidFill>
                <a:latin typeface="Gotham Medium"/>
                <a:cs typeface="Gotham Medium"/>
              </a:rPr>
              <a:t>п</a:t>
            </a:r>
            <a:r>
              <a:rPr lang="ru-RU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рименения</a:t>
            </a:r>
            <a:endParaRPr lang="en-US" sz="3200" dirty="0">
              <a:solidFill>
                <a:srgbClr val="008000"/>
              </a:solidFill>
              <a:latin typeface="Gotham Medium"/>
              <a:cs typeface="Gotham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0522" y="2098125"/>
            <a:ext cx="34547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ETL </a:t>
            </a:r>
            <a:r>
              <a:rPr lang="ru-RU" sz="3200" dirty="0" smtClean="0">
                <a:latin typeface="Gotham Book"/>
                <a:cs typeface="Gotham Book"/>
              </a:rPr>
              <a:t>обработка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0522" y="2699880"/>
            <a:ext cx="707116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sz="3200" dirty="0" smtClean="0">
                <a:latin typeface="Gotham Book"/>
                <a:cs typeface="Gotham Book"/>
              </a:rPr>
              <a:t>Статистический </a:t>
            </a:r>
            <a:r>
              <a:rPr lang="en-US" sz="3200" dirty="0" smtClean="0">
                <a:latin typeface="Gotham Book"/>
                <a:cs typeface="Gotham Book"/>
              </a:rPr>
              <a:t>/</a:t>
            </a:r>
            <a:r>
              <a:rPr lang="ru-RU" sz="3200" dirty="0" smtClean="0">
                <a:latin typeface="Gotham Book"/>
                <a:cs typeface="Gotham Book"/>
              </a:rPr>
              <a:t> научный</a:t>
            </a:r>
            <a:r>
              <a:rPr lang="en-US" sz="3200" dirty="0" smtClean="0">
                <a:latin typeface="Gotham Book"/>
                <a:cs typeface="Gotham Book"/>
              </a:rPr>
              <a:t> </a:t>
            </a:r>
            <a:r>
              <a:rPr lang="ru-RU" sz="3200" dirty="0" smtClean="0">
                <a:latin typeface="Gotham Book"/>
                <a:cs typeface="Gotham Book"/>
              </a:rPr>
              <a:t>анализ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0522" y="3301635"/>
            <a:ext cx="54425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Big data</a:t>
            </a:r>
            <a:r>
              <a:rPr lang="ru-RU" sz="3200" dirty="0" smtClean="0">
                <a:latin typeface="Gotham Book"/>
                <a:cs typeface="Gotham Book"/>
              </a:rPr>
              <a:t> </a:t>
            </a:r>
            <a:r>
              <a:rPr lang="en-US" sz="3200" dirty="0" smtClean="0">
                <a:latin typeface="Gotham Book"/>
                <a:cs typeface="Gotham Book"/>
              </a:rPr>
              <a:t>/</a:t>
            </a:r>
            <a:r>
              <a:rPr lang="ru-RU" sz="3200" dirty="0" smtClean="0">
                <a:latin typeface="Gotham Book"/>
                <a:cs typeface="Gotham Book"/>
              </a:rPr>
              <a:t> </a:t>
            </a:r>
            <a:r>
              <a:rPr lang="en-US" sz="3200" dirty="0" smtClean="0">
                <a:latin typeface="Gotham Book"/>
                <a:cs typeface="Gotham Book"/>
              </a:rPr>
              <a:t>data intelligence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0522" y="1496370"/>
            <a:ext cx="422423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sz="3200" dirty="0" smtClean="0">
                <a:latin typeface="Gotham Book"/>
                <a:cs typeface="Gotham Book"/>
              </a:rPr>
              <a:t>Генерация отчетов 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0522" y="3903390"/>
            <a:ext cx="780213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sz="3200" dirty="0" smtClean="0">
                <a:latin typeface="Gotham Book"/>
                <a:cs typeface="Gotham Book"/>
              </a:rPr>
              <a:t>Сканирование сетевых уязвимостей</a:t>
            </a:r>
            <a:r>
              <a:rPr lang="en-US" sz="3200" dirty="0" smtClean="0">
                <a:latin typeface="Gotham Book"/>
                <a:cs typeface="Gotham Book"/>
              </a:rPr>
              <a:t>?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7414" y="4505146"/>
            <a:ext cx="50449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sz="3200" dirty="0" smtClean="0">
                <a:latin typeface="Gotham Book"/>
                <a:cs typeface="Gotham Book"/>
              </a:rPr>
              <a:t>Массовое скачивание</a:t>
            </a:r>
            <a:r>
              <a:rPr lang="en-US" sz="3200" dirty="0" smtClean="0">
                <a:latin typeface="Gotham Book"/>
                <a:cs typeface="Gotham Book"/>
              </a:rPr>
              <a:t>?</a:t>
            </a:r>
            <a:endParaRPr lang="en-US" sz="3200" dirty="0"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1735905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lbanski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339" y="-26385"/>
            <a:ext cx="4696015" cy="690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464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job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6" t="1562" r="15013" b="-1562"/>
          <a:stretch/>
        </p:blipFill>
        <p:spPr>
          <a:xfrm>
            <a:off x="0" y="0"/>
            <a:ext cx="9144000" cy="592971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0" y="6006678"/>
            <a:ext cx="3925300" cy="692655"/>
            <a:chOff x="0" y="4877440"/>
            <a:chExt cx="3925300" cy="692655"/>
          </a:xfrm>
        </p:grpSpPr>
        <p:sp>
          <p:nvSpPr>
            <p:cNvPr id="3" name="Rectangle 2"/>
            <p:cNvSpPr/>
            <p:nvPr/>
          </p:nvSpPr>
          <p:spPr>
            <a:xfrm>
              <a:off x="0" y="4877440"/>
              <a:ext cx="3925300" cy="692655"/>
            </a:xfrm>
            <a:prstGeom prst="rect">
              <a:avLst/>
            </a:pr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83868" y="4877441"/>
              <a:ext cx="30398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3200" dirty="0" smtClean="0">
                  <a:solidFill>
                    <a:schemeClr val="bg1"/>
                  </a:solidFill>
                  <a:latin typeface="Gotham Book"/>
                  <a:cs typeface="Gotham Book"/>
                </a:rPr>
                <a:t>Что такое</a:t>
              </a:r>
              <a:r>
                <a:rPr lang="en-US" sz="3200" dirty="0" smtClean="0">
                  <a:solidFill>
                    <a:schemeClr val="bg1"/>
                  </a:solidFill>
                  <a:latin typeface="Gotham Book"/>
                  <a:cs typeface="Gotham Book"/>
                </a:rPr>
                <a:t> </a:t>
              </a:r>
              <a:r>
                <a:rPr lang="en-US" sz="3200" dirty="0" smtClean="0">
                  <a:solidFill>
                    <a:srgbClr val="3366FF"/>
                  </a:solidFill>
                  <a:latin typeface="Gotham Bold"/>
                  <a:cs typeface="Gotham Bold"/>
                </a:rPr>
                <a:t>Job</a:t>
              </a:r>
              <a:r>
                <a:rPr lang="en-US" sz="3200" dirty="0" smtClean="0">
                  <a:solidFill>
                    <a:schemeClr val="bg1"/>
                  </a:solidFill>
                  <a:latin typeface="Gotham Book"/>
                  <a:cs typeface="Gotham Book"/>
                </a:rPr>
                <a:t>?</a:t>
              </a:r>
              <a:endParaRPr lang="en-US" sz="3200" dirty="0">
                <a:solidFill>
                  <a:schemeClr val="bg1"/>
                </a:solidFill>
                <a:latin typeface="Gotham Book"/>
                <a:cs typeface="Gotham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4092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g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5" r="6825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5122180" y="313158"/>
            <a:ext cx="4055181" cy="692655"/>
            <a:chOff x="-129881" y="4877440"/>
            <a:chExt cx="4055181" cy="692655"/>
          </a:xfrm>
        </p:grpSpPr>
        <p:sp>
          <p:nvSpPr>
            <p:cNvPr id="5" name="Rectangle 4"/>
            <p:cNvSpPr/>
            <p:nvPr/>
          </p:nvSpPr>
          <p:spPr>
            <a:xfrm>
              <a:off x="-129881" y="4877440"/>
              <a:ext cx="4055181" cy="692655"/>
            </a:xfrm>
            <a:prstGeom prst="rect">
              <a:avLst/>
            </a:pr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76524" y="4877441"/>
              <a:ext cx="322235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3200" dirty="0" smtClean="0">
                  <a:solidFill>
                    <a:schemeClr val="bg1"/>
                  </a:solidFill>
                  <a:latin typeface="Gotham Book"/>
                  <a:cs typeface="Gotham Book"/>
                </a:rPr>
                <a:t>Что такое</a:t>
              </a:r>
              <a:r>
                <a:rPr lang="en-US" sz="3200" dirty="0" smtClean="0">
                  <a:solidFill>
                    <a:schemeClr val="bg1"/>
                  </a:solidFill>
                  <a:latin typeface="Gotham Book"/>
                  <a:cs typeface="Gotham Book"/>
                </a:rPr>
                <a:t> </a:t>
              </a:r>
              <a:r>
                <a:rPr lang="en-US" sz="3200" dirty="0" smtClean="0">
                  <a:solidFill>
                    <a:srgbClr val="FF6600"/>
                  </a:solidFill>
                  <a:latin typeface="Gotham Bold"/>
                  <a:cs typeface="Gotham Bold"/>
                </a:rPr>
                <a:t>Step</a:t>
              </a:r>
              <a:r>
                <a:rPr lang="en-US" sz="3200" dirty="0" smtClean="0">
                  <a:solidFill>
                    <a:schemeClr val="bg1"/>
                  </a:solidFill>
                  <a:latin typeface="Gotham Book"/>
                  <a:cs typeface="Gotham Book"/>
                </a:rPr>
                <a:t>?</a:t>
              </a:r>
              <a:endParaRPr lang="en-US" sz="3200" dirty="0">
                <a:solidFill>
                  <a:schemeClr val="bg1"/>
                </a:solidFill>
                <a:latin typeface="Gotham Book"/>
                <a:cs typeface="Gotham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3109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MW-E39-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00"/>
            <a:ext cx="9144000" cy="675513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0" y="5846420"/>
            <a:ext cx="4055181" cy="692655"/>
            <a:chOff x="0" y="1053411"/>
            <a:chExt cx="4055181" cy="692655"/>
          </a:xfrm>
        </p:grpSpPr>
        <p:sp>
          <p:nvSpPr>
            <p:cNvPr id="5" name="Rectangle 4"/>
            <p:cNvSpPr/>
            <p:nvPr/>
          </p:nvSpPr>
          <p:spPr>
            <a:xfrm>
              <a:off x="0" y="1053411"/>
              <a:ext cx="4055181" cy="692655"/>
            </a:xfrm>
            <a:prstGeom prst="rect">
              <a:avLst/>
            </a:pr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28231" y="1053412"/>
              <a:ext cx="3176270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3200" dirty="0" smtClean="0">
                  <a:solidFill>
                    <a:schemeClr val="bg1"/>
                  </a:solidFill>
                  <a:latin typeface="Gotham Book"/>
                  <a:cs typeface="Gotham Book"/>
                </a:rPr>
                <a:t>Что такое</a:t>
              </a:r>
              <a:r>
                <a:rPr lang="en-US" sz="3200" dirty="0" smtClean="0">
                  <a:solidFill>
                    <a:schemeClr val="bg1"/>
                  </a:solidFill>
                  <a:latin typeface="Gotham Book"/>
                  <a:cs typeface="Gotham Book"/>
                </a:rPr>
                <a:t> </a:t>
              </a:r>
              <a:r>
                <a:rPr lang="en-US" sz="3200" dirty="0" smtClean="0">
                  <a:solidFill>
                    <a:srgbClr val="FF0000"/>
                  </a:solidFill>
                  <a:latin typeface="Gotham Bold"/>
                  <a:cs typeface="Gotham Bold"/>
                </a:rPr>
                <a:t>Item</a:t>
              </a:r>
              <a:r>
                <a:rPr lang="en-US" sz="3200" dirty="0" smtClean="0">
                  <a:solidFill>
                    <a:schemeClr val="bg1"/>
                  </a:solidFill>
                  <a:latin typeface="Gotham Book"/>
                  <a:cs typeface="Gotham Book"/>
                </a:rPr>
                <a:t>?</a:t>
              </a:r>
              <a:endParaRPr lang="en-US" sz="3200" dirty="0">
                <a:solidFill>
                  <a:schemeClr val="bg1"/>
                </a:solidFill>
                <a:latin typeface="Gotham Book"/>
                <a:cs typeface="Gotham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6276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ms5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2200"/>
            <a:ext cx="9144000" cy="4670227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805018" y="637993"/>
            <a:ext cx="3925300" cy="692655"/>
            <a:chOff x="4928140" y="1092199"/>
            <a:chExt cx="3925300" cy="692655"/>
          </a:xfrm>
        </p:grpSpPr>
        <p:sp>
          <p:nvSpPr>
            <p:cNvPr id="5" name="Rectangle 4"/>
            <p:cNvSpPr/>
            <p:nvPr/>
          </p:nvSpPr>
          <p:spPr>
            <a:xfrm>
              <a:off x="4928140" y="1092199"/>
              <a:ext cx="3925300" cy="692655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130186" y="1092200"/>
              <a:ext cx="356439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3200" dirty="0" smtClean="0">
                  <a:solidFill>
                    <a:schemeClr val="bg1"/>
                  </a:solidFill>
                  <a:latin typeface="Gotham Book"/>
                  <a:cs typeface="Gotham Book"/>
                </a:rPr>
                <a:t>Что такое</a:t>
              </a:r>
              <a:r>
                <a:rPr lang="en-US" sz="3200" dirty="0" smtClean="0">
                  <a:solidFill>
                    <a:schemeClr val="bg1"/>
                  </a:solidFill>
                  <a:latin typeface="Gotham Book"/>
                  <a:cs typeface="Gotham Book"/>
                </a:rPr>
                <a:t> </a:t>
              </a:r>
              <a:r>
                <a:rPr lang="en-US" sz="3200" dirty="0" smtClean="0">
                  <a:solidFill>
                    <a:srgbClr val="FFFF00"/>
                  </a:solidFill>
                  <a:latin typeface="Gotham Bold"/>
                  <a:cs typeface="Gotham Bold"/>
                </a:rPr>
                <a:t>Chunk</a:t>
              </a:r>
              <a:r>
                <a:rPr lang="en-US" sz="3200" dirty="0" smtClean="0">
                  <a:solidFill>
                    <a:schemeClr val="bg1"/>
                  </a:solidFill>
                  <a:latin typeface="Gotham Book"/>
                  <a:cs typeface="Gotham Book"/>
                </a:rPr>
                <a:t>?</a:t>
              </a:r>
              <a:endParaRPr lang="en-US" sz="3200" dirty="0">
                <a:solidFill>
                  <a:schemeClr val="bg1"/>
                </a:solidFill>
                <a:latin typeface="Gotham Book"/>
                <a:cs typeface="Gotham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9038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8500"/>
            <a:ext cx="9144000" cy="290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4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482600"/>
            <a:ext cx="72263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69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1371600"/>
            <a:ext cx="81915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539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2792" y="640772"/>
            <a:ext cx="7695113" cy="56323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  <a:latin typeface="Gotham Medium"/>
                <a:cs typeface="Gotham Medium"/>
              </a:rPr>
              <a:t>Sr. Technical Consultant</a:t>
            </a:r>
          </a:p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  <a:latin typeface="Gotham Medium"/>
                <a:cs typeface="Gotham Medium"/>
              </a:rPr>
              <a:t>Pivotal Professional Services EMEA</a:t>
            </a:r>
          </a:p>
          <a:p>
            <a:endParaRPr lang="en-US" sz="4000" dirty="0" smtClean="0">
              <a:solidFill>
                <a:schemeClr val="accent3">
                  <a:lumMod val="50000"/>
                </a:schemeClr>
              </a:solidFill>
              <a:latin typeface="Gotham Medium"/>
              <a:cs typeface="Gotham Medium"/>
            </a:endParaRPr>
          </a:p>
          <a:p>
            <a:r>
              <a:rPr lang="en-US" sz="4000" dirty="0" err="1" smtClean="0">
                <a:solidFill>
                  <a:schemeClr val="accent3">
                    <a:lumMod val="50000"/>
                  </a:schemeClr>
                </a:solidFill>
                <a:latin typeface="Gotham Medium"/>
                <a:cs typeface="Gotham Medium"/>
              </a:rPr>
              <a:t>sshcherbakov@gopivotal.com</a:t>
            </a:r>
            <a:endParaRPr lang="en-US" sz="4000" dirty="0" smtClean="0">
              <a:solidFill>
                <a:schemeClr val="accent3">
                  <a:lumMod val="50000"/>
                </a:schemeClr>
              </a:solidFill>
              <a:latin typeface="Gotham Medium"/>
              <a:cs typeface="Gotham Medium"/>
            </a:endParaRPr>
          </a:p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  <a:latin typeface="Gotham Medium"/>
                <a:cs typeface="Gotham Medium"/>
              </a:rPr>
              <a:t>@</a:t>
            </a:r>
            <a:r>
              <a:rPr lang="en-US" sz="4000" dirty="0" err="1" smtClean="0">
                <a:solidFill>
                  <a:schemeClr val="accent3">
                    <a:lumMod val="50000"/>
                  </a:schemeClr>
                </a:solidFill>
                <a:latin typeface="Gotham Medium"/>
                <a:cs typeface="Gotham Medium"/>
              </a:rPr>
              <a:t>shcherbakovs</a:t>
            </a:r>
            <a:endParaRPr lang="en-US" sz="4000" dirty="0" smtClean="0">
              <a:solidFill>
                <a:schemeClr val="accent3">
                  <a:lumMod val="50000"/>
                </a:schemeClr>
              </a:solidFill>
              <a:latin typeface="Gotham Medium"/>
              <a:cs typeface="Gotham Medium"/>
            </a:endParaRPr>
          </a:p>
          <a:p>
            <a:endParaRPr lang="en-US" sz="4000" dirty="0" smtClean="0">
              <a:solidFill>
                <a:schemeClr val="accent3">
                  <a:lumMod val="50000"/>
                </a:schemeClr>
              </a:solidFill>
              <a:latin typeface="Gotham Medium"/>
              <a:cs typeface="Gotham Medium"/>
            </a:endParaRPr>
          </a:p>
          <a:p>
            <a:endParaRPr lang="en-US" sz="4000" dirty="0" smtClean="0">
              <a:solidFill>
                <a:schemeClr val="accent3">
                  <a:lumMod val="50000"/>
                </a:schemeClr>
              </a:solidFill>
              <a:latin typeface="Gotham Medium"/>
              <a:cs typeface="Gotham Medium"/>
            </a:endParaRPr>
          </a:p>
          <a:p>
            <a:r>
              <a:rPr lang="en-US" sz="4000" dirty="0" smtClean="0">
                <a:solidFill>
                  <a:srgbClr val="4F6228"/>
                </a:solidFill>
                <a:latin typeface="Gotham Medium"/>
                <a:cs typeface="Gotham Medium"/>
                <a:hlinkClick r:id="rId2"/>
              </a:rPr>
              <a:t>https</a:t>
            </a:r>
            <a:r>
              <a:rPr lang="en-US" sz="4000" dirty="0">
                <a:solidFill>
                  <a:srgbClr val="4F6228"/>
                </a:solidFill>
                <a:latin typeface="Gotham Medium"/>
                <a:cs typeface="Gotham Medium"/>
                <a:hlinkClick r:id="rId2"/>
              </a:rPr>
              <a:t>://</a:t>
            </a:r>
            <a:r>
              <a:rPr lang="en-US" sz="4000" dirty="0" smtClean="0">
                <a:solidFill>
                  <a:srgbClr val="4F6228"/>
                </a:solidFill>
                <a:latin typeface="Gotham Medium"/>
                <a:cs typeface="Gotham Medium"/>
                <a:hlinkClick r:id="rId2"/>
              </a:rPr>
              <a:t>github.com/sshcherbakov</a:t>
            </a:r>
            <a:endParaRPr lang="ru-RU" sz="4000" dirty="0" smtClean="0">
              <a:solidFill>
                <a:srgbClr val="4F6228"/>
              </a:solidFill>
              <a:latin typeface="Gotham Medium"/>
              <a:cs typeface="Gotham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54345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28" y="482858"/>
            <a:ext cx="284164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Возможности</a:t>
            </a:r>
            <a:r>
              <a:rPr lang="en-US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:</a:t>
            </a:r>
            <a:endParaRPr lang="en-US" sz="3200" dirty="0">
              <a:solidFill>
                <a:srgbClr val="008000"/>
              </a:solidFill>
              <a:latin typeface="Gotham Medium"/>
              <a:cs typeface="Gotham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0522" y="1843679"/>
            <a:ext cx="714811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Chunk </a:t>
            </a:r>
            <a:r>
              <a:rPr lang="ru-RU" sz="3200" dirty="0" err="1" smtClean="0">
                <a:latin typeface="Gotham Book"/>
                <a:cs typeface="Gotham Book"/>
              </a:rPr>
              <a:t>оринтированная</a:t>
            </a:r>
            <a:r>
              <a:rPr lang="ru-RU" sz="3200" dirty="0" smtClean="0">
                <a:latin typeface="Gotham Book"/>
                <a:cs typeface="Gotham Book"/>
              </a:rPr>
              <a:t> обработка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0522" y="2455588"/>
            <a:ext cx="422423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sz="3200" dirty="0" smtClean="0">
                <a:latin typeface="Gotham Book"/>
                <a:cs typeface="Gotham Book"/>
              </a:rPr>
              <a:t>Декларативное</a:t>
            </a:r>
            <a:r>
              <a:rPr lang="en-US" sz="3200" dirty="0" smtClean="0">
                <a:latin typeface="Gotham Book"/>
                <a:cs typeface="Gotham Book"/>
              </a:rPr>
              <a:t> I/O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0522" y="3067497"/>
            <a:ext cx="64299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Start/Restart/Skip </a:t>
            </a:r>
            <a:r>
              <a:rPr lang="ru-RU" sz="3200" dirty="0" smtClean="0">
                <a:latin typeface="Gotham Book"/>
                <a:cs typeface="Gotham Book"/>
              </a:rPr>
              <a:t>возможности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0522" y="1231770"/>
            <a:ext cx="568617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sz="3200" dirty="0" smtClean="0">
                <a:latin typeface="Gotham Book"/>
                <a:cs typeface="Gotham Book"/>
              </a:rPr>
              <a:t>Управление транзакциями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0522" y="3679406"/>
            <a:ext cx="750718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sz="3200" dirty="0" smtClean="0">
                <a:latin typeface="Gotham Book"/>
                <a:cs typeface="Gotham Book"/>
              </a:rPr>
              <a:t>Административный </a:t>
            </a:r>
            <a:r>
              <a:rPr lang="en-US" sz="3200" dirty="0" smtClean="0">
                <a:latin typeface="Gotham Book"/>
                <a:cs typeface="Gotham Book"/>
              </a:rPr>
              <a:t>Web </a:t>
            </a:r>
            <a:r>
              <a:rPr lang="ru-RU" sz="3200" dirty="0" smtClean="0">
                <a:latin typeface="Gotham Book"/>
                <a:cs typeface="Gotham Book"/>
              </a:rPr>
              <a:t>интерфейс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89417" y="4291317"/>
            <a:ext cx="669927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sz="3200" dirty="0" smtClean="0">
                <a:latin typeface="Gotham Book"/>
                <a:cs typeface="Gotham Book"/>
              </a:rPr>
              <a:t>Базируется на</a:t>
            </a:r>
            <a:r>
              <a:rPr lang="en-US" sz="3200" dirty="0" smtClean="0">
                <a:latin typeface="Gotham Book"/>
                <a:cs typeface="Gotham Book"/>
              </a:rPr>
              <a:t> Spring framework</a:t>
            </a:r>
            <a:endParaRPr lang="en-US" sz="3200" dirty="0"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1129668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14" grpId="0"/>
      <p:bldP spid="14" grpId="1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28" y="482858"/>
            <a:ext cx="36084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В производстве у</a:t>
            </a:r>
            <a:r>
              <a:rPr lang="en-US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:</a:t>
            </a:r>
            <a:endParaRPr lang="en-US" sz="3200" dirty="0">
              <a:solidFill>
                <a:srgbClr val="008000"/>
              </a:solidFill>
              <a:latin typeface="Gotham Medium"/>
              <a:cs typeface="Gotham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0522" y="1628033"/>
            <a:ext cx="358303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smtClean="0">
                <a:latin typeface="Gotham Book"/>
                <a:cs typeface="Gotham Book"/>
              </a:rPr>
              <a:t>Morgan Stanley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0522" y="2209516"/>
            <a:ext cx="181331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HSBC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0522" y="2790999"/>
            <a:ext cx="505779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Federal Reserve Bank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0522" y="1046550"/>
            <a:ext cx="185178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CBOE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0522" y="3372482"/>
            <a:ext cx="191590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err="1" smtClean="0">
                <a:latin typeface="Gotham Book"/>
                <a:cs typeface="Gotham Book"/>
              </a:rPr>
              <a:t>Orbitz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89417" y="3953965"/>
            <a:ext cx="276229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Walgreens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9962" y="4535448"/>
            <a:ext cx="153118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MLB 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522" y="5116931"/>
            <a:ext cx="153118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NHL</a:t>
            </a:r>
            <a:endParaRPr lang="en-US" sz="3200" dirty="0"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3084773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14" grpId="0"/>
      <p:bldP spid="14" grpId="1"/>
      <p:bldP spid="15" grpId="0"/>
      <p:bldP spid="15" grpId="1"/>
      <p:bldP spid="9" grpId="0"/>
      <p:bldP spid="9" grpId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754" y="1229545"/>
            <a:ext cx="4777078" cy="477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03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ud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74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artup-scal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629" y="1031925"/>
            <a:ext cx="4585247" cy="42560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15629" y="820255"/>
            <a:ext cx="21691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accent3">
                    <a:lumMod val="50000"/>
                  </a:schemeClr>
                </a:solidFill>
                <a:latin typeface="Helvetica Neue"/>
                <a:cs typeface="Helvetica Neue"/>
              </a:rPr>
              <a:t>Scaling</a:t>
            </a:r>
            <a:endParaRPr lang="en-US" sz="4400" b="1" dirty="0">
              <a:solidFill>
                <a:schemeClr val="accent3">
                  <a:lumMod val="50000"/>
                </a:schemeClr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68684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0"/>
            <a:ext cx="9144000" cy="494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454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600"/>
            <a:ext cx="9144000" cy="563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33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1321" y="-224906"/>
            <a:ext cx="88526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18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4549" y="-224908"/>
            <a:ext cx="88526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190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em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752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0" r="1240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17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13"/>
          <p:cNvSpPr/>
          <p:nvPr/>
        </p:nvSpPr>
        <p:spPr>
          <a:xfrm>
            <a:off x="719995" y="682512"/>
            <a:ext cx="1502344" cy="5853012"/>
          </a:xfrm>
          <a:prstGeom prst="downArrow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rgbClr val="C3CA2E"/>
              </a:gs>
            </a:gsLst>
            <a:lin ang="5400000" scaled="0"/>
            <a:tileRect/>
          </a:gradFill>
          <a:ln>
            <a:solidFill>
              <a:srgbClr val="56973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F6228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988" y="2712848"/>
            <a:ext cx="6511586" cy="17277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988" y="682512"/>
            <a:ext cx="5521125" cy="17805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6988" y="4630432"/>
            <a:ext cx="5701358" cy="21445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" y="276084"/>
            <a:ext cx="7722136" cy="4064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3473" y="1416967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4F6228"/>
                </a:solidFill>
                <a:latin typeface="Helvetica Neue"/>
                <a:cs typeface="Helvetica Neue"/>
              </a:rPr>
              <a:t>CSV</a:t>
            </a:r>
            <a:endParaRPr lang="en-US" sz="2400" b="1" dirty="0">
              <a:solidFill>
                <a:srgbClr val="4F6228"/>
              </a:solidFill>
              <a:latin typeface="Helvetica Neue"/>
              <a:cs typeface="Helvetica Neue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3473" y="5247252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4F6228"/>
                </a:solidFill>
                <a:latin typeface="Helvetica Neue"/>
                <a:cs typeface="Helvetica Neue"/>
              </a:rPr>
              <a:t>PDF</a:t>
            </a:r>
            <a:endParaRPr lang="en-US" sz="2400" b="1" dirty="0">
              <a:solidFill>
                <a:srgbClr val="4F6228"/>
              </a:solidFill>
              <a:latin typeface="Helvetica Neue"/>
              <a:cs typeface="Helvetica Neue"/>
            </a:endParaRPr>
          </a:p>
        </p:txBody>
      </p:sp>
      <p:pic>
        <p:nvPicPr>
          <p:cNvPr id="17" name="Picture 16" descr="logo-mysql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73" y="3232688"/>
            <a:ext cx="13970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763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01600"/>
            <a:ext cx="8661400" cy="66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658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92879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03800" y="2717800"/>
            <a:ext cx="2590800" cy="1485900"/>
          </a:xfrm>
          <a:prstGeom prst="rect">
            <a:avLst/>
          </a:prstGeom>
          <a:solidFill>
            <a:srgbClr val="258887"/>
          </a:solidFill>
          <a:ln>
            <a:solidFill>
              <a:schemeClr val="tx1"/>
            </a:solidFill>
          </a:ln>
          <a:effectLst>
            <a:outerShdw blurRad="50800" dist="165100" dir="7800000" algn="tl" rotWithShape="0">
              <a:srgbClr val="000000">
                <a:alpha val="5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otham Medium"/>
                <a:cs typeface="Gotham Medium"/>
              </a:rPr>
              <a:t>Partition Handler</a:t>
            </a:r>
            <a:endParaRPr lang="en-US" dirty="0">
              <a:latin typeface="Gotham Medium"/>
              <a:cs typeface="Gotham Medium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19300" y="2717800"/>
            <a:ext cx="2590800" cy="1485900"/>
          </a:xfrm>
          <a:prstGeom prst="rect">
            <a:avLst/>
          </a:prstGeom>
          <a:solidFill>
            <a:srgbClr val="258887"/>
          </a:solidFill>
          <a:ln>
            <a:solidFill>
              <a:srgbClr val="000000"/>
            </a:solidFill>
          </a:ln>
          <a:effectLst>
            <a:outerShdw blurRad="50800" dist="165100" dir="7800000" algn="tl" rotWithShape="0">
              <a:srgbClr val="000000">
                <a:alpha val="5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Gotham Medium"/>
                <a:cs typeface="Gotham Medium"/>
              </a:rPr>
              <a:t>Partitioner</a:t>
            </a:r>
            <a:endParaRPr lang="en-US" dirty="0">
              <a:latin typeface="Gotham Medium"/>
              <a:cs typeface="Gotham Medium"/>
            </a:endParaRPr>
          </a:p>
        </p:txBody>
      </p:sp>
    </p:spTree>
    <p:extLst>
      <p:ext uri="{BB962C8B-B14F-4D97-AF65-F5344CB8AC3E}">
        <p14:creationId xmlns:p14="http://schemas.microsoft.com/office/powerpoint/2010/main" val="3712702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726728" y="183640"/>
            <a:ext cx="1318166" cy="1263650"/>
            <a:chOff x="566209" y="630766"/>
            <a:chExt cx="1318166" cy="12636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6209" y="630766"/>
              <a:ext cx="1318166" cy="12636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64633" y="1642533"/>
              <a:ext cx="1159934" cy="198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41635" y="1011237"/>
            <a:ext cx="1450975" cy="1397000"/>
            <a:chOff x="439715" y="232834"/>
            <a:chExt cx="1450975" cy="1397000"/>
          </a:xfrm>
        </p:grpSpPr>
        <p:grpSp>
          <p:nvGrpSpPr>
            <p:cNvPr id="31" name="Group 30"/>
            <p:cNvGrpSpPr/>
            <p:nvPr/>
          </p:nvGrpSpPr>
          <p:grpSpPr>
            <a:xfrm>
              <a:off x="439715" y="232834"/>
              <a:ext cx="1450975" cy="1397000"/>
              <a:chOff x="6570634" y="1443567"/>
              <a:chExt cx="1450975" cy="1397000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570634" y="1443567"/>
                <a:ext cx="1450975" cy="1397000"/>
              </a:xfrm>
              <a:prstGeom prst="rect">
                <a:avLst/>
              </a:prstGeom>
            </p:spPr>
          </p:pic>
          <p:sp>
            <p:nvSpPr>
              <p:cNvPr id="30" name="Rectangle 29"/>
              <p:cNvSpPr/>
              <p:nvPr/>
            </p:nvSpPr>
            <p:spPr>
              <a:xfrm>
                <a:off x="6752667" y="1562100"/>
                <a:ext cx="1159934" cy="1151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597743" y="564403"/>
              <a:ext cx="11839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otham Medium"/>
                  <a:cs typeface="Gotham Medium"/>
                </a:rPr>
                <a:t>Partition</a:t>
              </a:r>
            </a:p>
            <a:p>
              <a:pPr algn="ctr"/>
              <a:r>
                <a:rPr lang="en-US" dirty="0" smtClean="0">
                  <a:latin typeface="Gotham Medium"/>
                  <a:cs typeface="Gotham Medium"/>
                </a:rPr>
                <a:t>Handler</a:t>
              </a:r>
              <a:endParaRPr lang="en-US" dirty="0">
                <a:latin typeface="Gotham Medium"/>
                <a:cs typeface="Gotham Medium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40793" y="288925"/>
              <a:ext cx="1308100" cy="1260475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7086600" y="1076325"/>
            <a:ext cx="1321847" cy="1266825"/>
            <a:chOff x="7086600" y="1292225"/>
            <a:chExt cx="1321847" cy="1266825"/>
          </a:xfrm>
        </p:grpSpPr>
        <p:grpSp>
          <p:nvGrpSpPr>
            <p:cNvPr id="13" name="Group 12"/>
            <p:cNvGrpSpPr/>
            <p:nvPr/>
          </p:nvGrpSpPr>
          <p:grpSpPr>
            <a:xfrm>
              <a:off x="7086600" y="1292225"/>
              <a:ext cx="1321847" cy="1266825"/>
              <a:chOff x="2846928" y="839258"/>
              <a:chExt cx="1321847" cy="126682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46928" y="839258"/>
                <a:ext cx="1321847" cy="1266825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2929464" y="1841500"/>
                <a:ext cx="1159934" cy="198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Rectangle 45"/>
            <p:cNvSpPr/>
            <p:nvPr/>
          </p:nvSpPr>
          <p:spPr>
            <a:xfrm rot="10800000">
              <a:off x="7087647" y="1298575"/>
              <a:ext cx="1308100" cy="1260475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2631529" y="4213536"/>
            <a:ext cx="1317627" cy="1447800"/>
            <a:chOff x="7033670" y="4749800"/>
            <a:chExt cx="1317627" cy="14478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33672" y="4749800"/>
              <a:ext cx="1317625" cy="1447800"/>
            </a:xfrm>
            <a:prstGeom prst="rect">
              <a:avLst/>
            </a:prstGeom>
          </p:spPr>
        </p:pic>
        <p:sp>
          <p:nvSpPr>
            <p:cNvPr id="55" name="Rectangle 45"/>
            <p:cNvSpPr/>
            <p:nvPr/>
          </p:nvSpPr>
          <p:spPr>
            <a:xfrm rot="10800000">
              <a:off x="7033670" y="4806203"/>
              <a:ext cx="1308100" cy="1260475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3" name="Elbow Connector 62"/>
          <p:cNvCxnSpPr>
            <a:stCxn id="46" idx="2"/>
            <a:endCxn id="4" idx="1"/>
          </p:cNvCxnSpPr>
          <p:nvPr/>
        </p:nvCxnSpPr>
        <p:spPr>
          <a:xfrm flipV="1">
            <a:off x="1550813" y="815465"/>
            <a:ext cx="2175915" cy="585238"/>
          </a:xfrm>
          <a:prstGeom prst="bentConnector3">
            <a:avLst>
              <a:gd name="adj1" fmla="val 1307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4" idx="3"/>
            <a:endCxn id="54" idx="3"/>
          </p:cNvCxnSpPr>
          <p:nvPr/>
        </p:nvCxnSpPr>
        <p:spPr>
          <a:xfrm>
            <a:off x="5044894" y="815465"/>
            <a:ext cx="2045928" cy="562485"/>
          </a:xfrm>
          <a:prstGeom prst="bentConnector3">
            <a:avLst>
              <a:gd name="adj1" fmla="val 8800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>
            <a:stCxn id="54" idx="2"/>
            <a:endCxn id="67" idx="3"/>
          </p:cNvCxnSpPr>
          <p:nvPr/>
        </p:nvCxnSpPr>
        <p:spPr>
          <a:xfrm rot="10800000" flipV="1">
            <a:off x="6611233" y="2009774"/>
            <a:ext cx="476414" cy="483659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67" idx="1"/>
            <a:endCxn id="8" idx="3"/>
          </p:cNvCxnSpPr>
          <p:nvPr/>
        </p:nvCxnSpPr>
        <p:spPr>
          <a:xfrm rot="10800000">
            <a:off x="5038005" y="2492376"/>
            <a:ext cx="255063" cy="1059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/>
          <p:cNvCxnSpPr>
            <a:stCxn id="8" idx="1"/>
            <a:endCxn id="157" idx="3"/>
          </p:cNvCxnSpPr>
          <p:nvPr/>
        </p:nvCxnSpPr>
        <p:spPr>
          <a:xfrm rot="10800000" flipV="1">
            <a:off x="3464774" y="2492374"/>
            <a:ext cx="261954" cy="17717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7159623" y="4304023"/>
            <a:ext cx="1321847" cy="1266825"/>
            <a:chOff x="7159623" y="4304023"/>
            <a:chExt cx="1321847" cy="1266825"/>
          </a:xfrm>
        </p:grpSpPr>
        <p:grpSp>
          <p:nvGrpSpPr>
            <p:cNvPr id="76" name="Group 75"/>
            <p:cNvGrpSpPr/>
            <p:nvPr/>
          </p:nvGrpSpPr>
          <p:grpSpPr>
            <a:xfrm>
              <a:off x="7159623" y="4304023"/>
              <a:ext cx="1321847" cy="1266825"/>
              <a:chOff x="2846928" y="839258"/>
              <a:chExt cx="1321847" cy="1266825"/>
            </a:xfrm>
          </p:grpSpPr>
          <p:pic>
            <p:nvPicPr>
              <p:cNvPr id="78" name="Picture 7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46928" y="839258"/>
                <a:ext cx="1321847" cy="1266825"/>
              </a:xfrm>
              <a:prstGeom prst="rect">
                <a:avLst/>
              </a:prstGeom>
            </p:spPr>
          </p:pic>
          <p:sp>
            <p:nvSpPr>
              <p:cNvPr id="79" name="Rectangle 78"/>
              <p:cNvSpPr/>
              <p:nvPr/>
            </p:nvSpPr>
            <p:spPr>
              <a:xfrm>
                <a:off x="2929464" y="1841500"/>
                <a:ext cx="1159934" cy="198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Rectangle 45"/>
            <p:cNvSpPr/>
            <p:nvPr/>
          </p:nvSpPr>
          <p:spPr>
            <a:xfrm rot="10800000">
              <a:off x="7160670" y="4310373"/>
              <a:ext cx="1308100" cy="1260475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4872736" y="3611656"/>
            <a:ext cx="1318166" cy="1263650"/>
            <a:chOff x="566209" y="630766"/>
            <a:chExt cx="1318166" cy="1263650"/>
          </a:xfrm>
        </p:grpSpPr>
        <p:pic>
          <p:nvPicPr>
            <p:cNvPr id="81" name="Picture 8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6209" y="630766"/>
              <a:ext cx="1318166" cy="1263650"/>
            </a:xfrm>
            <a:prstGeom prst="rect">
              <a:avLst/>
            </a:prstGeom>
          </p:spPr>
        </p:pic>
        <p:sp>
          <p:nvSpPr>
            <p:cNvPr id="82" name="Rectangle 81"/>
            <p:cNvSpPr/>
            <p:nvPr/>
          </p:nvSpPr>
          <p:spPr>
            <a:xfrm>
              <a:off x="664633" y="1642533"/>
              <a:ext cx="1159934" cy="198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872736" y="5184339"/>
            <a:ext cx="1318166" cy="1263650"/>
            <a:chOff x="566209" y="630766"/>
            <a:chExt cx="1318166" cy="1263650"/>
          </a:xfrm>
        </p:grpSpPr>
        <p:pic>
          <p:nvPicPr>
            <p:cNvPr id="85" name="Picture 8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6209" y="630766"/>
              <a:ext cx="1318166" cy="1263650"/>
            </a:xfrm>
            <a:prstGeom prst="rect">
              <a:avLst/>
            </a:prstGeom>
          </p:spPr>
        </p:pic>
        <p:sp>
          <p:nvSpPr>
            <p:cNvPr id="86" name="Rectangle 85"/>
            <p:cNvSpPr/>
            <p:nvPr/>
          </p:nvSpPr>
          <p:spPr>
            <a:xfrm>
              <a:off x="664633" y="1642533"/>
              <a:ext cx="1159934" cy="198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" name="Elbow Connector 89"/>
          <p:cNvCxnSpPr>
            <a:stCxn id="77" idx="3"/>
            <a:endCxn id="81" idx="3"/>
          </p:cNvCxnSpPr>
          <p:nvPr/>
        </p:nvCxnSpPr>
        <p:spPr>
          <a:xfrm rot="10800000">
            <a:off x="6190903" y="4243482"/>
            <a:ext cx="972943" cy="362167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ectangle 45"/>
          <p:cNvSpPr/>
          <p:nvPr/>
        </p:nvSpPr>
        <p:spPr>
          <a:xfrm>
            <a:off x="2635250" y="4277036"/>
            <a:ext cx="1313905" cy="1260475"/>
          </a:xfrm>
          <a:custGeom>
            <a:avLst/>
            <a:gdLst>
              <a:gd name="connsiteX0" fmla="*/ 0 w 1308100"/>
              <a:gd name="connsiteY0" fmla="*/ 0 h 1260475"/>
              <a:gd name="connsiteX1" fmla="*/ 1308100 w 1308100"/>
              <a:gd name="connsiteY1" fmla="*/ 0 h 1260475"/>
              <a:gd name="connsiteX2" fmla="*/ 1308100 w 1308100"/>
              <a:gd name="connsiteY2" fmla="*/ 1260475 h 1260475"/>
              <a:gd name="connsiteX3" fmla="*/ 0 w 1308100"/>
              <a:gd name="connsiteY3" fmla="*/ 1260475 h 1260475"/>
              <a:gd name="connsiteX4" fmla="*/ 0 w 1308100"/>
              <a:gd name="connsiteY4" fmla="*/ 0 h 1260475"/>
              <a:gd name="connsiteX0" fmla="*/ 0 w 1308100"/>
              <a:gd name="connsiteY0" fmla="*/ 0 h 1260475"/>
              <a:gd name="connsiteX1" fmla="*/ 1308100 w 1308100"/>
              <a:gd name="connsiteY1" fmla="*/ 0 h 1260475"/>
              <a:gd name="connsiteX2" fmla="*/ 1308100 w 1308100"/>
              <a:gd name="connsiteY2" fmla="*/ 333375 h 1260475"/>
              <a:gd name="connsiteX3" fmla="*/ 1308100 w 1308100"/>
              <a:gd name="connsiteY3" fmla="*/ 1260475 h 1260475"/>
              <a:gd name="connsiteX4" fmla="*/ 0 w 1308100"/>
              <a:gd name="connsiteY4" fmla="*/ 1260475 h 1260475"/>
              <a:gd name="connsiteX5" fmla="*/ 0 w 1308100"/>
              <a:gd name="connsiteY5" fmla="*/ 0 h 1260475"/>
              <a:gd name="connsiteX0" fmla="*/ 0 w 1308100"/>
              <a:gd name="connsiteY0" fmla="*/ 0 h 1260475"/>
              <a:gd name="connsiteX1" fmla="*/ 1308100 w 1308100"/>
              <a:gd name="connsiteY1" fmla="*/ 0 h 1260475"/>
              <a:gd name="connsiteX2" fmla="*/ 1308100 w 1308100"/>
              <a:gd name="connsiteY2" fmla="*/ 333375 h 1260475"/>
              <a:gd name="connsiteX3" fmla="*/ 1304925 w 1308100"/>
              <a:gd name="connsiteY3" fmla="*/ 965200 h 1260475"/>
              <a:gd name="connsiteX4" fmla="*/ 1308100 w 1308100"/>
              <a:gd name="connsiteY4" fmla="*/ 1260475 h 1260475"/>
              <a:gd name="connsiteX5" fmla="*/ 0 w 1308100"/>
              <a:gd name="connsiteY5" fmla="*/ 1260475 h 1260475"/>
              <a:gd name="connsiteX6" fmla="*/ 0 w 1308100"/>
              <a:gd name="connsiteY6" fmla="*/ 0 h 1260475"/>
              <a:gd name="connsiteX0" fmla="*/ 2631 w 1310731"/>
              <a:gd name="connsiteY0" fmla="*/ 0 h 1260475"/>
              <a:gd name="connsiteX1" fmla="*/ 1310731 w 1310731"/>
              <a:gd name="connsiteY1" fmla="*/ 0 h 1260475"/>
              <a:gd name="connsiteX2" fmla="*/ 1310731 w 1310731"/>
              <a:gd name="connsiteY2" fmla="*/ 333375 h 1260475"/>
              <a:gd name="connsiteX3" fmla="*/ 1307556 w 1310731"/>
              <a:gd name="connsiteY3" fmla="*/ 965200 h 1260475"/>
              <a:gd name="connsiteX4" fmla="*/ 1310731 w 1310731"/>
              <a:gd name="connsiteY4" fmla="*/ 1260475 h 1260475"/>
              <a:gd name="connsiteX5" fmla="*/ 2631 w 1310731"/>
              <a:gd name="connsiteY5" fmla="*/ 1260475 h 1260475"/>
              <a:gd name="connsiteX6" fmla="*/ 0 w 1310731"/>
              <a:gd name="connsiteY6" fmla="*/ 317189 h 1260475"/>
              <a:gd name="connsiteX7" fmla="*/ 2631 w 1310731"/>
              <a:gd name="connsiteY7" fmla="*/ 0 h 1260475"/>
              <a:gd name="connsiteX0" fmla="*/ 5805 w 1313905"/>
              <a:gd name="connsiteY0" fmla="*/ 0 h 1260475"/>
              <a:gd name="connsiteX1" fmla="*/ 1313905 w 1313905"/>
              <a:gd name="connsiteY1" fmla="*/ 0 h 1260475"/>
              <a:gd name="connsiteX2" fmla="*/ 1313905 w 1313905"/>
              <a:gd name="connsiteY2" fmla="*/ 333375 h 1260475"/>
              <a:gd name="connsiteX3" fmla="*/ 1310730 w 1313905"/>
              <a:gd name="connsiteY3" fmla="*/ 965200 h 1260475"/>
              <a:gd name="connsiteX4" fmla="*/ 1313905 w 1313905"/>
              <a:gd name="connsiteY4" fmla="*/ 1260475 h 1260475"/>
              <a:gd name="connsiteX5" fmla="*/ 5805 w 1313905"/>
              <a:gd name="connsiteY5" fmla="*/ 1260475 h 1260475"/>
              <a:gd name="connsiteX6" fmla="*/ 0 w 1313905"/>
              <a:gd name="connsiteY6" fmla="*/ 980764 h 1260475"/>
              <a:gd name="connsiteX7" fmla="*/ 3174 w 1313905"/>
              <a:gd name="connsiteY7" fmla="*/ 317189 h 1260475"/>
              <a:gd name="connsiteX8" fmla="*/ 5805 w 1313905"/>
              <a:gd name="connsiteY8" fmla="*/ 0 h 1260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3905" h="1260475">
                <a:moveTo>
                  <a:pt x="5805" y="0"/>
                </a:moveTo>
                <a:lnTo>
                  <a:pt x="1313905" y="0"/>
                </a:lnTo>
                <a:lnTo>
                  <a:pt x="1313905" y="333375"/>
                </a:lnTo>
                <a:cubicBezTo>
                  <a:pt x="1312847" y="543983"/>
                  <a:pt x="1311788" y="754592"/>
                  <a:pt x="1310730" y="965200"/>
                </a:cubicBezTo>
                <a:cubicBezTo>
                  <a:pt x="1311788" y="1063625"/>
                  <a:pt x="1312847" y="1162050"/>
                  <a:pt x="1313905" y="1260475"/>
                </a:cubicBezTo>
                <a:lnTo>
                  <a:pt x="5805" y="1260475"/>
                </a:lnTo>
                <a:lnTo>
                  <a:pt x="0" y="980764"/>
                </a:lnTo>
                <a:lnTo>
                  <a:pt x="3174" y="317189"/>
                </a:lnTo>
                <a:lnTo>
                  <a:pt x="580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Elbow Connector 95"/>
          <p:cNvCxnSpPr>
            <a:stCxn id="81" idx="1"/>
            <a:endCxn id="93" idx="2"/>
          </p:cNvCxnSpPr>
          <p:nvPr/>
        </p:nvCxnSpPr>
        <p:spPr>
          <a:xfrm rot="10800000" flipV="1">
            <a:off x="3949156" y="4243481"/>
            <a:ext cx="923581" cy="366930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7"/>
          <p:cNvCxnSpPr>
            <a:stCxn id="93" idx="3"/>
            <a:endCxn id="85" idx="1"/>
          </p:cNvCxnSpPr>
          <p:nvPr/>
        </p:nvCxnSpPr>
        <p:spPr>
          <a:xfrm>
            <a:off x="3945980" y="5242236"/>
            <a:ext cx="926756" cy="573928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Elbow Connector 99"/>
          <p:cNvCxnSpPr>
            <a:stCxn id="85" idx="3"/>
            <a:endCxn id="77" idx="2"/>
          </p:cNvCxnSpPr>
          <p:nvPr/>
        </p:nvCxnSpPr>
        <p:spPr>
          <a:xfrm flipV="1">
            <a:off x="6190902" y="5237473"/>
            <a:ext cx="969768" cy="578691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215900" y="3289300"/>
            <a:ext cx="8763000" cy="127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1" name="Group 120"/>
          <p:cNvGrpSpPr/>
          <p:nvPr/>
        </p:nvGrpSpPr>
        <p:grpSpPr>
          <a:xfrm>
            <a:off x="466897" y="4231839"/>
            <a:ext cx="1450975" cy="1397000"/>
            <a:chOff x="622647" y="4269939"/>
            <a:chExt cx="1450975" cy="1397000"/>
          </a:xfrm>
        </p:grpSpPr>
        <p:grpSp>
          <p:nvGrpSpPr>
            <p:cNvPr id="83" name="Group 82"/>
            <p:cNvGrpSpPr/>
            <p:nvPr/>
          </p:nvGrpSpPr>
          <p:grpSpPr>
            <a:xfrm>
              <a:off x="622647" y="4269939"/>
              <a:ext cx="1450975" cy="1397000"/>
              <a:chOff x="778397" y="4818903"/>
              <a:chExt cx="1450975" cy="1397000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778397" y="4818903"/>
                <a:ext cx="1450975" cy="1397000"/>
                <a:chOff x="6570634" y="1443567"/>
                <a:chExt cx="1450975" cy="1397000"/>
              </a:xfrm>
            </p:grpSpPr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6570634" y="1443567"/>
                  <a:ext cx="1450975" cy="1397000"/>
                </a:xfrm>
                <a:prstGeom prst="rect">
                  <a:avLst/>
                </a:prstGeom>
              </p:spPr>
            </p:pic>
            <p:sp>
              <p:nvSpPr>
                <p:cNvPr id="43" name="Rectangle 42"/>
                <p:cNvSpPr/>
                <p:nvPr/>
              </p:nvSpPr>
              <p:spPr>
                <a:xfrm>
                  <a:off x="6752667" y="1562100"/>
                  <a:ext cx="1159934" cy="11514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4" name="TextBox 43"/>
              <p:cNvSpPr txBox="1"/>
              <p:nvPr/>
            </p:nvSpPr>
            <p:spPr>
              <a:xfrm>
                <a:off x="983170" y="5150472"/>
                <a:ext cx="10904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Gotham Medium"/>
                    <a:cs typeface="Gotham Medium"/>
                  </a:rPr>
                  <a:t>Remote</a:t>
                </a:r>
              </a:p>
              <a:p>
                <a:pPr algn="ctr"/>
                <a:r>
                  <a:rPr lang="en-US" dirty="0" smtClean="0">
                    <a:latin typeface="Gotham Medium"/>
                    <a:cs typeface="Gotham Medium"/>
                  </a:rPr>
                  <a:t>Step</a:t>
                </a:r>
                <a:endParaRPr lang="en-US" dirty="0">
                  <a:latin typeface="Gotham Medium"/>
                  <a:cs typeface="Gotham Medium"/>
                </a:endParaRPr>
              </a:p>
            </p:txBody>
          </p:sp>
        </p:grpSp>
        <p:sp>
          <p:nvSpPr>
            <p:cNvPr id="103" name="Rectangle 45"/>
            <p:cNvSpPr/>
            <p:nvPr/>
          </p:nvSpPr>
          <p:spPr>
            <a:xfrm rot="10800000">
              <a:off x="721617" y="4353111"/>
              <a:ext cx="1313905" cy="1260475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  <a:gd name="connsiteX0" fmla="*/ 2631 w 1310731"/>
                <a:gd name="connsiteY0" fmla="*/ 0 h 1260475"/>
                <a:gd name="connsiteX1" fmla="*/ 1310731 w 1310731"/>
                <a:gd name="connsiteY1" fmla="*/ 0 h 1260475"/>
                <a:gd name="connsiteX2" fmla="*/ 1310731 w 1310731"/>
                <a:gd name="connsiteY2" fmla="*/ 333375 h 1260475"/>
                <a:gd name="connsiteX3" fmla="*/ 1307556 w 1310731"/>
                <a:gd name="connsiteY3" fmla="*/ 965200 h 1260475"/>
                <a:gd name="connsiteX4" fmla="*/ 1310731 w 1310731"/>
                <a:gd name="connsiteY4" fmla="*/ 1260475 h 1260475"/>
                <a:gd name="connsiteX5" fmla="*/ 2631 w 1310731"/>
                <a:gd name="connsiteY5" fmla="*/ 1260475 h 1260475"/>
                <a:gd name="connsiteX6" fmla="*/ 0 w 1310731"/>
                <a:gd name="connsiteY6" fmla="*/ 317189 h 1260475"/>
                <a:gd name="connsiteX7" fmla="*/ 2631 w 1310731"/>
                <a:gd name="connsiteY7" fmla="*/ 0 h 1260475"/>
                <a:gd name="connsiteX0" fmla="*/ 5805 w 1313905"/>
                <a:gd name="connsiteY0" fmla="*/ 0 h 1260475"/>
                <a:gd name="connsiteX1" fmla="*/ 1313905 w 1313905"/>
                <a:gd name="connsiteY1" fmla="*/ 0 h 1260475"/>
                <a:gd name="connsiteX2" fmla="*/ 1313905 w 1313905"/>
                <a:gd name="connsiteY2" fmla="*/ 333375 h 1260475"/>
                <a:gd name="connsiteX3" fmla="*/ 1310730 w 1313905"/>
                <a:gd name="connsiteY3" fmla="*/ 965200 h 1260475"/>
                <a:gd name="connsiteX4" fmla="*/ 1313905 w 1313905"/>
                <a:gd name="connsiteY4" fmla="*/ 1260475 h 1260475"/>
                <a:gd name="connsiteX5" fmla="*/ 5805 w 1313905"/>
                <a:gd name="connsiteY5" fmla="*/ 1260475 h 1260475"/>
                <a:gd name="connsiteX6" fmla="*/ 0 w 1313905"/>
                <a:gd name="connsiteY6" fmla="*/ 980764 h 1260475"/>
                <a:gd name="connsiteX7" fmla="*/ 3174 w 1313905"/>
                <a:gd name="connsiteY7" fmla="*/ 317189 h 1260475"/>
                <a:gd name="connsiteX8" fmla="*/ 5805 w 1313905"/>
                <a:gd name="connsiteY8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3905" h="1260475">
                  <a:moveTo>
                    <a:pt x="5805" y="0"/>
                  </a:moveTo>
                  <a:lnTo>
                    <a:pt x="1313905" y="0"/>
                  </a:lnTo>
                  <a:lnTo>
                    <a:pt x="1313905" y="333375"/>
                  </a:lnTo>
                  <a:cubicBezTo>
                    <a:pt x="1312847" y="543983"/>
                    <a:pt x="1311788" y="754592"/>
                    <a:pt x="1310730" y="965200"/>
                  </a:cubicBezTo>
                  <a:cubicBezTo>
                    <a:pt x="1311788" y="1063625"/>
                    <a:pt x="1312847" y="1162050"/>
                    <a:pt x="1313905" y="1260475"/>
                  </a:cubicBezTo>
                  <a:lnTo>
                    <a:pt x="5805" y="1260475"/>
                  </a:lnTo>
                  <a:lnTo>
                    <a:pt x="0" y="980764"/>
                  </a:lnTo>
                  <a:lnTo>
                    <a:pt x="3174" y="317189"/>
                  </a:lnTo>
                  <a:lnTo>
                    <a:pt x="580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9" name="Elbow Connector 108"/>
          <p:cNvCxnSpPr>
            <a:stCxn id="93" idx="7"/>
            <a:endCxn id="103" idx="6"/>
          </p:cNvCxnSpPr>
          <p:nvPr/>
        </p:nvCxnSpPr>
        <p:spPr>
          <a:xfrm flipH="1">
            <a:off x="1879772" y="4594225"/>
            <a:ext cx="758652" cy="497"/>
          </a:xfrm>
          <a:prstGeom prst="bentConnector5">
            <a:avLst>
              <a:gd name="adj1" fmla="val 31807"/>
              <a:gd name="adj2" fmla="val 37425"/>
              <a:gd name="adj3" fmla="val 67775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03" idx="7"/>
            <a:endCxn id="93" idx="6"/>
          </p:cNvCxnSpPr>
          <p:nvPr/>
        </p:nvCxnSpPr>
        <p:spPr>
          <a:xfrm rot="10800000" flipH="1">
            <a:off x="1876598" y="5257801"/>
            <a:ext cx="758652" cy="497"/>
          </a:xfrm>
          <a:prstGeom prst="bentConnector5">
            <a:avLst>
              <a:gd name="adj1" fmla="val 30970"/>
              <a:gd name="adj2" fmla="val 37425"/>
              <a:gd name="adj3" fmla="val 6903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563806" y="294640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otham Medium"/>
                <a:cs typeface="Gotham Medium"/>
              </a:rPr>
              <a:t>Master</a:t>
            </a:r>
            <a:endParaRPr lang="en-US" dirty="0">
              <a:latin typeface="Gotham Medium"/>
              <a:cs typeface="Gotham Medium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47700" y="3263900"/>
            <a:ext cx="79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otham Medium"/>
                <a:cs typeface="Gotham Medium"/>
              </a:rPr>
              <a:t>Slave</a:t>
            </a:r>
            <a:endParaRPr lang="en-US" dirty="0">
              <a:latin typeface="Gotham Medium"/>
              <a:cs typeface="Gotham Medium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4040007" y="1141941"/>
            <a:ext cx="744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request</a:t>
            </a:r>
            <a:endParaRPr lang="en-US" sz="1400" dirty="0"/>
          </a:p>
        </p:txBody>
      </p:sp>
      <p:sp>
        <p:nvSpPr>
          <p:cNvPr id="153" name="TextBox 152"/>
          <p:cNvSpPr txBox="1"/>
          <p:nvPr/>
        </p:nvSpPr>
        <p:spPr>
          <a:xfrm>
            <a:off x="7358993" y="1989137"/>
            <a:ext cx="800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gateway</a:t>
            </a:r>
            <a:endParaRPr lang="en-US" sz="1400" dirty="0"/>
          </a:p>
        </p:txBody>
      </p:sp>
      <p:grpSp>
        <p:nvGrpSpPr>
          <p:cNvPr id="164" name="Group 163"/>
          <p:cNvGrpSpPr/>
          <p:nvPr/>
        </p:nvGrpSpPr>
        <p:grpSpPr>
          <a:xfrm>
            <a:off x="5293067" y="1861609"/>
            <a:ext cx="1318166" cy="1263650"/>
            <a:chOff x="4878379" y="1861609"/>
            <a:chExt cx="1318166" cy="1263650"/>
          </a:xfrm>
        </p:grpSpPr>
        <p:grpSp>
          <p:nvGrpSpPr>
            <p:cNvPr id="66" name="Group 65"/>
            <p:cNvGrpSpPr/>
            <p:nvPr/>
          </p:nvGrpSpPr>
          <p:grpSpPr>
            <a:xfrm>
              <a:off x="4878379" y="1861609"/>
              <a:ext cx="1318166" cy="1263650"/>
              <a:chOff x="566209" y="630766"/>
              <a:chExt cx="1318166" cy="1263650"/>
            </a:xfrm>
          </p:grpSpPr>
          <p:pic>
            <p:nvPicPr>
              <p:cNvPr id="67" name="Picture 6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66209" y="630766"/>
                <a:ext cx="1318166" cy="1263650"/>
              </a:xfrm>
              <a:prstGeom prst="rect">
                <a:avLst/>
              </a:prstGeom>
            </p:spPr>
          </p:pic>
          <p:sp>
            <p:nvSpPr>
              <p:cNvPr id="68" name="Rectangle 67"/>
              <p:cNvSpPr/>
              <p:nvPr/>
            </p:nvSpPr>
            <p:spPr>
              <a:xfrm>
                <a:off x="664633" y="1642533"/>
                <a:ext cx="1159934" cy="198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4" name="TextBox 153"/>
            <p:cNvSpPr txBox="1"/>
            <p:nvPr/>
          </p:nvSpPr>
          <p:spPr>
            <a:xfrm>
              <a:off x="5238226" y="2790410"/>
              <a:ext cx="7055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staging</a:t>
              </a:r>
              <a:endParaRPr lang="en-US" sz="1400" dirty="0"/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3726728" y="1793875"/>
            <a:ext cx="1311276" cy="1397000"/>
            <a:chOff x="2677049" y="1793875"/>
            <a:chExt cx="1311276" cy="1397000"/>
          </a:xfrm>
        </p:grpSpPr>
        <p:grpSp>
          <p:nvGrpSpPr>
            <p:cNvPr id="14" name="Group 13"/>
            <p:cNvGrpSpPr/>
            <p:nvPr/>
          </p:nvGrpSpPr>
          <p:grpSpPr>
            <a:xfrm>
              <a:off x="2677049" y="1793875"/>
              <a:ext cx="1311276" cy="1397000"/>
              <a:chOff x="6378575" y="2730500"/>
              <a:chExt cx="1311276" cy="1397000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378575" y="2730500"/>
                <a:ext cx="1311276" cy="1397000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6476999" y="3818467"/>
                <a:ext cx="1159934" cy="198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5" name="TextBox 154"/>
            <p:cNvSpPr txBox="1"/>
            <p:nvPr/>
          </p:nvSpPr>
          <p:spPr>
            <a:xfrm>
              <a:off x="2847871" y="2790410"/>
              <a:ext cx="979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aggregator</a:t>
              </a:r>
              <a:endParaRPr lang="en-US" sz="1400" dirty="0"/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2146608" y="1878267"/>
            <a:ext cx="1318166" cy="1263650"/>
            <a:chOff x="566209" y="630766"/>
            <a:chExt cx="1318166" cy="1263650"/>
          </a:xfrm>
        </p:grpSpPr>
        <p:pic>
          <p:nvPicPr>
            <p:cNvPr id="157" name="Picture 15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6209" y="630766"/>
              <a:ext cx="1318166" cy="1263650"/>
            </a:xfrm>
            <a:prstGeom prst="rect">
              <a:avLst/>
            </a:prstGeom>
          </p:spPr>
        </p:pic>
        <p:sp>
          <p:nvSpPr>
            <p:cNvPr id="158" name="Rectangle 157"/>
            <p:cNvSpPr/>
            <p:nvPr/>
          </p:nvSpPr>
          <p:spPr>
            <a:xfrm>
              <a:off x="664633" y="1642533"/>
              <a:ext cx="1159934" cy="198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1" name="Elbow Connector 160"/>
          <p:cNvCxnSpPr>
            <a:stCxn id="157" idx="1"/>
            <a:endCxn id="46" idx="3"/>
          </p:cNvCxnSpPr>
          <p:nvPr/>
        </p:nvCxnSpPr>
        <p:spPr>
          <a:xfrm rot="10800000">
            <a:off x="1547638" y="2032528"/>
            <a:ext cx="598970" cy="477564"/>
          </a:xfrm>
          <a:prstGeom prst="bentConnector3">
            <a:avLst/>
          </a:prstGeom>
          <a:ln>
            <a:solidFill>
              <a:srgbClr val="7F7F7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2488075" y="2834140"/>
            <a:ext cx="553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reply</a:t>
            </a:r>
            <a:endParaRPr lang="en-US" sz="1400" dirty="0"/>
          </a:p>
        </p:txBody>
      </p:sp>
      <p:sp>
        <p:nvSpPr>
          <p:cNvPr id="169" name="TextBox 168"/>
          <p:cNvSpPr txBox="1"/>
          <p:nvPr/>
        </p:nvSpPr>
        <p:spPr>
          <a:xfrm>
            <a:off x="7431986" y="5237156"/>
            <a:ext cx="800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gateway</a:t>
            </a:r>
            <a:endParaRPr lang="en-US" sz="1400" dirty="0"/>
          </a:p>
        </p:txBody>
      </p:sp>
      <p:sp>
        <p:nvSpPr>
          <p:cNvPr id="170" name="TextBox 169"/>
          <p:cNvSpPr txBox="1"/>
          <p:nvPr/>
        </p:nvSpPr>
        <p:spPr>
          <a:xfrm>
            <a:off x="5183006" y="6121597"/>
            <a:ext cx="70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staging</a:t>
            </a:r>
            <a:endParaRPr lang="en-US" sz="1400" dirty="0"/>
          </a:p>
        </p:txBody>
      </p:sp>
      <p:sp>
        <p:nvSpPr>
          <p:cNvPr id="171" name="TextBox 170"/>
          <p:cNvSpPr txBox="1"/>
          <p:nvPr/>
        </p:nvSpPr>
        <p:spPr>
          <a:xfrm>
            <a:off x="5183006" y="4548914"/>
            <a:ext cx="744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request</a:t>
            </a:r>
            <a:endParaRPr lang="en-US" sz="1400" dirty="0"/>
          </a:p>
        </p:txBody>
      </p:sp>
      <p:sp>
        <p:nvSpPr>
          <p:cNvPr id="172" name="TextBox 171"/>
          <p:cNvSpPr txBox="1"/>
          <p:nvPr/>
        </p:nvSpPr>
        <p:spPr>
          <a:xfrm>
            <a:off x="2618569" y="5196781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serviceActivator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13003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9907" y="-1"/>
            <a:ext cx="9477225" cy="687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75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01600"/>
            <a:ext cx="8661400" cy="66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16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00" y="0"/>
            <a:ext cx="771525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8458" y="3118400"/>
            <a:ext cx="6788488" cy="869775"/>
          </a:xfrm>
          <a:prstGeom prst="rect">
            <a:avLst/>
          </a:prstGeom>
          <a:scene3d>
            <a:camera prst="orthographicFront">
              <a:rot lat="0" lon="3900000" rev="0"/>
            </a:camera>
            <a:lightRig rig="threePt" dir="t"/>
          </a:scene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23919">
            <a:off x="744202" y="1212112"/>
            <a:ext cx="5044359" cy="740781"/>
          </a:xfrm>
          <a:prstGeom prst="rect">
            <a:avLst/>
          </a:prstGeom>
          <a:scene3d>
            <a:camera prst="orthographicFront">
              <a:rot lat="0" lon="17999980" rev="0"/>
            </a:camera>
            <a:lightRig rig="threePt" dir="t"/>
          </a:scene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0582" y="2711095"/>
            <a:ext cx="2157473" cy="786622"/>
          </a:xfrm>
          <a:prstGeom prst="rect">
            <a:avLst/>
          </a:prstGeom>
          <a:scene3d>
            <a:camera prst="orthographicFront">
              <a:rot lat="0" lon="2400000" rev="0"/>
            </a:camera>
            <a:lightRig rig="threePt" dir="t"/>
          </a:scene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62027">
            <a:off x="4899154" y="1394345"/>
            <a:ext cx="2606340" cy="777829"/>
          </a:xfrm>
          <a:prstGeom prst="rect">
            <a:avLst/>
          </a:prstGeom>
          <a:scene3d>
            <a:camera prst="orthographicFront">
              <a:rot lat="0" lon="2100000" rev="21360000"/>
            </a:camera>
            <a:lightRig rig="threePt" dir="t"/>
          </a:scene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154112">
            <a:off x="1603507" y="2270702"/>
            <a:ext cx="299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04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 rot="5400000">
            <a:off x="1143000" y="-1143000"/>
            <a:ext cx="6858000" cy="9144000"/>
          </a:xfrm>
          <a:prstGeom prst="rt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11055" y="909812"/>
            <a:ext cx="258952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err="1" smtClean="0">
                <a:solidFill>
                  <a:srgbClr val="F2F2F2"/>
                </a:solidFill>
                <a:latin typeface="Gotham Medium"/>
                <a:cs typeface="Gotham Medium"/>
              </a:rPr>
              <a:t>IaaS</a:t>
            </a:r>
            <a:endParaRPr lang="en-US" sz="8800" dirty="0">
              <a:solidFill>
                <a:srgbClr val="F2F2F2"/>
              </a:solidFill>
              <a:latin typeface="Gotham Medium"/>
              <a:cs typeface="Gotham 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28598" y="4497547"/>
            <a:ext cx="297435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err="1" smtClean="0">
                <a:latin typeface="Gotham Medium"/>
                <a:cs typeface="Gotham Medium"/>
              </a:rPr>
              <a:t>PaaS</a:t>
            </a:r>
            <a:endParaRPr lang="en-US" sz="8800" dirty="0">
              <a:latin typeface="Gotham Medium"/>
              <a:cs typeface="Gotham Medium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1995" y="2068994"/>
            <a:ext cx="2040010" cy="27200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1995" y="2059754"/>
            <a:ext cx="2040010" cy="27200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2419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0068" y="2812514"/>
            <a:ext cx="8341346" cy="830997"/>
          </a:xfrm>
          <a:prstGeom prst="rect">
            <a:avLst/>
          </a:prstGeom>
          <a:solidFill>
            <a:schemeClr val="bg1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ru-RU" sz="4800" dirty="0" smtClean="0">
                <a:latin typeface="Gotham Medium"/>
                <a:cs typeface="Gotham Medium"/>
              </a:rPr>
              <a:t>Образ виртуальной машины</a:t>
            </a:r>
            <a:endParaRPr lang="en-US" sz="4800" dirty="0">
              <a:latin typeface="Gotham Medium"/>
              <a:cs typeface="Gotham Medium"/>
            </a:endParaRPr>
          </a:p>
        </p:txBody>
      </p:sp>
      <p:sp>
        <p:nvSpPr>
          <p:cNvPr id="6" name="TextBox 5"/>
          <p:cNvSpPr txBox="1"/>
          <p:nvPr/>
        </p:nvSpPr>
        <p:spPr>
          <a:xfrm rot="631476">
            <a:off x="386564" y="2683123"/>
            <a:ext cx="7928598" cy="92333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ru-RU" sz="5400" dirty="0" smtClean="0">
                <a:solidFill>
                  <a:srgbClr val="3366FF"/>
                </a:solidFill>
                <a:latin typeface="Gotham Medium"/>
                <a:cs typeface="Gotham Medium"/>
              </a:rPr>
              <a:t>Операционная Система</a:t>
            </a:r>
            <a:endParaRPr lang="en-US" sz="5400" dirty="0">
              <a:solidFill>
                <a:srgbClr val="3366FF"/>
              </a:solidFill>
              <a:latin typeface="Gotham Medium"/>
              <a:cs typeface="Gotham Medium"/>
            </a:endParaRPr>
          </a:p>
        </p:txBody>
      </p:sp>
      <p:sp>
        <p:nvSpPr>
          <p:cNvPr id="7" name="TextBox 6"/>
          <p:cNvSpPr txBox="1"/>
          <p:nvPr/>
        </p:nvSpPr>
        <p:spPr>
          <a:xfrm rot="20985884">
            <a:off x="3533074" y="2647347"/>
            <a:ext cx="1766330" cy="92333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660066"/>
                </a:solidFill>
                <a:latin typeface="Gotham Medium"/>
                <a:cs typeface="Gotham Medium"/>
              </a:rPr>
              <a:t>Java</a:t>
            </a:r>
            <a:endParaRPr lang="en-US" sz="5400" dirty="0">
              <a:solidFill>
                <a:srgbClr val="660066"/>
              </a:solidFill>
              <a:latin typeface="Gotham Medium"/>
              <a:cs typeface="Gotham Medium"/>
            </a:endParaRPr>
          </a:p>
        </p:txBody>
      </p:sp>
      <p:sp>
        <p:nvSpPr>
          <p:cNvPr id="8" name="TextBox 7"/>
          <p:cNvSpPr txBox="1"/>
          <p:nvPr/>
        </p:nvSpPr>
        <p:spPr>
          <a:xfrm rot="215357">
            <a:off x="2924159" y="2326049"/>
            <a:ext cx="2750368" cy="92333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008000"/>
                </a:solidFill>
                <a:latin typeface="Gotham Medium"/>
                <a:cs typeface="Gotham Medium"/>
              </a:rPr>
              <a:t>Tomcat</a:t>
            </a:r>
            <a:endParaRPr lang="en-US" sz="5400" dirty="0">
              <a:solidFill>
                <a:srgbClr val="008000"/>
              </a:solidFill>
              <a:latin typeface="Gotham Medium"/>
              <a:cs typeface="Gotham Medium"/>
            </a:endParaRPr>
          </a:p>
        </p:txBody>
      </p:sp>
      <p:sp>
        <p:nvSpPr>
          <p:cNvPr id="9" name="TextBox 8"/>
          <p:cNvSpPr txBox="1"/>
          <p:nvPr/>
        </p:nvSpPr>
        <p:spPr>
          <a:xfrm rot="21104117">
            <a:off x="2230261" y="2725722"/>
            <a:ext cx="4422154" cy="92333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ru-RU" sz="5400" dirty="0" smtClean="0">
                <a:solidFill>
                  <a:srgbClr val="FF0000"/>
                </a:solidFill>
                <a:latin typeface="Gotham Medium"/>
                <a:cs typeface="Gotham Medium"/>
              </a:rPr>
              <a:t>Базы данных</a:t>
            </a:r>
            <a:endParaRPr lang="en-US" sz="5400" dirty="0">
              <a:solidFill>
                <a:srgbClr val="FF0000"/>
              </a:solidFill>
              <a:latin typeface="Gotham Medium"/>
              <a:cs typeface="Gotham Medium"/>
            </a:endParaRPr>
          </a:p>
        </p:txBody>
      </p:sp>
      <p:sp>
        <p:nvSpPr>
          <p:cNvPr id="10" name="TextBox 9"/>
          <p:cNvSpPr txBox="1"/>
          <p:nvPr/>
        </p:nvSpPr>
        <p:spPr>
          <a:xfrm rot="2136794">
            <a:off x="2607961" y="2553234"/>
            <a:ext cx="4031873" cy="92333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ru-RU" sz="5400" dirty="0" smtClean="0">
                <a:solidFill>
                  <a:srgbClr val="FF6600"/>
                </a:solidFill>
                <a:latin typeface="Gotham Medium"/>
                <a:cs typeface="Gotham Medium"/>
              </a:rPr>
              <a:t>Мониторинг</a:t>
            </a:r>
            <a:endParaRPr lang="en-US" sz="5400" dirty="0">
              <a:solidFill>
                <a:srgbClr val="FF6600"/>
              </a:solidFill>
              <a:latin typeface="Gotham Medium"/>
              <a:cs typeface="Gotham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89179" y="5016180"/>
            <a:ext cx="49656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dirty="0" smtClean="0">
                <a:latin typeface="Gotham Medium"/>
                <a:cs typeface="Gotham Medium"/>
              </a:rPr>
              <a:t>Все это требуется</a:t>
            </a:r>
            <a:endParaRPr lang="en-US" sz="3600" dirty="0" smtClean="0">
              <a:latin typeface="Gotham Medium"/>
              <a:cs typeface="Gotham Medium"/>
            </a:endParaRPr>
          </a:p>
          <a:p>
            <a:pPr algn="ctr"/>
            <a:r>
              <a:rPr lang="ru-RU" sz="3600" dirty="0">
                <a:latin typeface="Gotham Medium"/>
                <a:cs typeface="Gotham Medium"/>
              </a:rPr>
              <a:t>д</a:t>
            </a:r>
            <a:r>
              <a:rPr lang="ru-RU" sz="3600" dirty="0" smtClean="0">
                <a:latin typeface="Gotham Medium"/>
                <a:cs typeface="Gotham Medium"/>
              </a:rPr>
              <a:t>ля</a:t>
            </a:r>
            <a:r>
              <a:rPr lang="en-US" sz="3600" dirty="0" smtClean="0">
                <a:latin typeface="Gotham Medium"/>
                <a:cs typeface="Gotham Medium"/>
              </a:rPr>
              <a:t> </a:t>
            </a:r>
            <a:r>
              <a:rPr lang="ru-RU" sz="3600" dirty="0" smtClean="0">
                <a:solidFill>
                  <a:srgbClr val="FF0000"/>
                </a:solidFill>
                <a:latin typeface="Gotham Bold"/>
                <a:cs typeface="Gotham Bold"/>
              </a:rPr>
              <a:t>каждой</a:t>
            </a:r>
            <a:r>
              <a:rPr lang="en-US" sz="3600" dirty="0" smtClean="0">
                <a:solidFill>
                  <a:srgbClr val="FF0000"/>
                </a:solidFill>
                <a:latin typeface="Gotham Bold"/>
                <a:cs typeface="Gotham Bold"/>
              </a:rPr>
              <a:t> </a:t>
            </a:r>
            <a:r>
              <a:rPr lang="ru-RU" sz="3600" dirty="0" smtClean="0">
                <a:solidFill>
                  <a:srgbClr val="FF0000"/>
                </a:solidFill>
                <a:latin typeface="Gotham Bold"/>
                <a:cs typeface="Gotham Bold"/>
              </a:rPr>
              <a:t>машины</a:t>
            </a:r>
            <a:r>
              <a:rPr lang="en-US" sz="3600" dirty="0" smtClean="0">
                <a:latin typeface="Gotham Medium"/>
                <a:cs typeface="Gotham Medium"/>
              </a:rPr>
              <a:t>!!!</a:t>
            </a:r>
            <a:endParaRPr lang="en-US" sz="3600" dirty="0">
              <a:latin typeface="Gotham Medium"/>
              <a:cs typeface="Gotham Mediu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8211" y="180751"/>
            <a:ext cx="258952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err="1" smtClean="0">
                <a:latin typeface="Gotham Medium"/>
                <a:cs typeface="Gotham Medium"/>
              </a:rPr>
              <a:t>IaaS</a:t>
            </a:r>
            <a:endParaRPr lang="en-US" sz="8800" dirty="0">
              <a:latin typeface="Gotham Medium"/>
              <a:cs typeface="Gotham Medium"/>
            </a:endParaRPr>
          </a:p>
        </p:txBody>
      </p:sp>
      <p:sp>
        <p:nvSpPr>
          <p:cNvPr id="13" name="TextBox 12"/>
          <p:cNvSpPr txBox="1"/>
          <p:nvPr/>
        </p:nvSpPr>
        <p:spPr>
          <a:xfrm rot="19898373">
            <a:off x="2379734" y="2553773"/>
            <a:ext cx="4246325" cy="92333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ru-RU" sz="5400" dirty="0" smtClean="0">
                <a:solidFill>
                  <a:srgbClr val="660066"/>
                </a:solidFill>
                <a:latin typeface="Gotham Medium"/>
                <a:cs typeface="Gotham Medium"/>
              </a:rPr>
              <a:t>Приложение</a:t>
            </a:r>
            <a:endParaRPr lang="en-US" sz="5400" dirty="0">
              <a:solidFill>
                <a:srgbClr val="660066"/>
              </a:solidFill>
              <a:latin typeface="Gotham Medium"/>
              <a:cs typeface="Gotham Medium"/>
            </a:endParaRPr>
          </a:p>
        </p:txBody>
      </p:sp>
    </p:spTree>
    <p:extLst>
      <p:ext uri="{BB962C8B-B14F-4D97-AF65-F5344CB8AC3E}">
        <p14:creationId xmlns:p14="http://schemas.microsoft.com/office/powerpoint/2010/main" val="1468474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etter-way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19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263" y="2091133"/>
            <a:ext cx="2721073" cy="27210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20828" y="2397471"/>
            <a:ext cx="2598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569733"/>
                </a:solidFill>
                <a:latin typeface="Gotham Rounded Medium"/>
                <a:cs typeface="Gotham Rounded Medium"/>
              </a:rPr>
              <a:t>SPRING</a:t>
            </a:r>
            <a:endParaRPr lang="en-US" sz="4800" b="1" dirty="0">
              <a:solidFill>
                <a:srgbClr val="569733"/>
              </a:solidFill>
              <a:latin typeface="Gotham Rounded Medium"/>
              <a:cs typeface="Gotham Rounded 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38145" y="2996283"/>
            <a:ext cx="196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C3CA2E"/>
                </a:solidFill>
                <a:latin typeface="Gotham Rounded Medium"/>
                <a:cs typeface="Gotham Rounded Medium"/>
              </a:rPr>
              <a:t>Batch</a:t>
            </a:r>
            <a:endParaRPr lang="en-US" sz="4800" b="1" dirty="0">
              <a:solidFill>
                <a:srgbClr val="C3CA2E"/>
              </a:solidFill>
              <a:latin typeface="Gotham Rounded Medium"/>
              <a:cs typeface="Gotham Rounded Medium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78563" y="3723355"/>
            <a:ext cx="1518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>
                <a:latin typeface="Gotham Rounded Book"/>
                <a:cs typeface="Gotham Rounded Book"/>
              </a:rPr>
              <a:t>Обзор</a:t>
            </a:r>
            <a:endParaRPr lang="en-US" sz="3600" dirty="0">
              <a:latin typeface="Gotham Rounded Book"/>
              <a:cs typeface="Gotham Rounded Book"/>
            </a:endParaRPr>
          </a:p>
        </p:txBody>
      </p:sp>
    </p:spTree>
    <p:extLst>
      <p:ext uri="{BB962C8B-B14F-4D97-AF65-F5344CB8AC3E}">
        <p14:creationId xmlns:p14="http://schemas.microsoft.com/office/powerpoint/2010/main" val="448471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48211" y="180751"/>
            <a:ext cx="297435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err="1">
                <a:latin typeface="Gotham Medium"/>
                <a:cs typeface="Gotham Medium"/>
              </a:rPr>
              <a:t>P</a:t>
            </a:r>
            <a:r>
              <a:rPr lang="en-US" sz="8800" dirty="0" err="1" smtClean="0">
                <a:latin typeface="Gotham Medium"/>
                <a:cs typeface="Gotham Medium"/>
              </a:rPr>
              <a:t>aaS</a:t>
            </a:r>
            <a:endParaRPr lang="en-US" sz="8800" dirty="0">
              <a:latin typeface="Gotham Medium"/>
              <a:cs typeface="Gotham Medium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679159" y="1333406"/>
            <a:ext cx="3284012" cy="1199905"/>
            <a:chOff x="1679159" y="1333406"/>
            <a:chExt cx="3284012" cy="1199905"/>
          </a:xfrm>
        </p:grpSpPr>
        <p:sp>
          <p:nvSpPr>
            <p:cNvPr id="3" name="TextBox 2"/>
            <p:cNvSpPr txBox="1"/>
            <p:nvPr/>
          </p:nvSpPr>
          <p:spPr>
            <a:xfrm>
              <a:off x="2715440" y="1886980"/>
              <a:ext cx="2247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3600" dirty="0" smtClean="0">
                  <a:latin typeface="Gotham Medium"/>
                  <a:cs typeface="Gotham Medium"/>
                </a:rPr>
                <a:t>Название</a:t>
              </a:r>
              <a:endParaRPr lang="en-US" sz="3600" dirty="0">
                <a:latin typeface="Gotham Medium"/>
                <a:cs typeface="Gotham Medium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79159" y="1333406"/>
              <a:ext cx="1036281" cy="1199905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1679159" y="2606949"/>
            <a:ext cx="6903843" cy="1199905"/>
            <a:chOff x="1679159" y="2606949"/>
            <a:chExt cx="6903843" cy="1199905"/>
          </a:xfrm>
        </p:grpSpPr>
        <p:sp>
          <p:nvSpPr>
            <p:cNvPr id="4" name="TextBox 3"/>
            <p:cNvSpPr txBox="1"/>
            <p:nvPr/>
          </p:nvSpPr>
          <p:spPr>
            <a:xfrm>
              <a:off x="2715440" y="3160523"/>
              <a:ext cx="58675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3600" dirty="0" smtClean="0">
                  <a:latin typeface="Gotham Medium"/>
                  <a:cs typeface="Gotham Medium"/>
                </a:rPr>
                <a:t>Размер экземпляра</a:t>
              </a:r>
              <a:r>
                <a:rPr lang="en-US" sz="3600" dirty="0" smtClean="0">
                  <a:latin typeface="Gotham Medium"/>
                  <a:cs typeface="Gotham Medium"/>
                </a:rPr>
                <a:t> (RAM)</a:t>
              </a:r>
              <a:endParaRPr lang="en-US" sz="3600" dirty="0">
                <a:latin typeface="Gotham Medium"/>
                <a:cs typeface="Gotham Medium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79159" y="2606949"/>
              <a:ext cx="1036281" cy="1199905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1679159" y="5154036"/>
            <a:ext cx="3133655" cy="1199905"/>
            <a:chOff x="1679159" y="5154036"/>
            <a:chExt cx="3133655" cy="1199905"/>
          </a:xfrm>
        </p:grpSpPr>
        <p:sp>
          <p:nvSpPr>
            <p:cNvPr id="23" name="TextBox 22"/>
            <p:cNvSpPr txBox="1"/>
            <p:nvPr/>
          </p:nvSpPr>
          <p:spPr>
            <a:xfrm>
              <a:off x="2715440" y="5707610"/>
              <a:ext cx="20973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3600" dirty="0" smtClean="0">
                  <a:latin typeface="Gotham Medium"/>
                  <a:cs typeface="Gotham Medium"/>
                </a:rPr>
                <a:t>Сервисы</a:t>
              </a:r>
              <a:endParaRPr lang="en-US" sz="3600" dirty="0">
                <a:latin typeface="Gotham Medium"/>
                <a:cs typeface="Gotham Medium"/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79159" y="5154036"/>
              <a:ext cx="1036281" cy="1199905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1679159" y="3880492"/>
            <a:ext cx="6579911" cy="1199905"/>
            <a:chOff x="1679159" y="3880492"/>
            <a:chExt cx="6579911" cy="1199905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79159" y="3880492"/>
              <a:ext cx="1036281" cy="1199905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2715440" y="4434065"/>
              <a:ext cx="55436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3600" dirty="0" smtClean="0">
                  <a:latin typeface="Gotham Medium"/>
                  <a:cs typeface="Gotham Medium"/>
                </a:rPr>
                <a:t>Количество экземпляров</a:t>
              </a:r>
              <a:endParaRPr lang="en-US" sz="3600" dirty="0">
                <a:latin typeface="Gotham Medium"/>
                <a:cs typeface="Gotham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6885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24332">
            <a:off x="1047254" y="366892"/>
            <a:ext cx="6321778" cy="632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09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0729" y="4935033"/>
            <a:ext cx="1198518" cy="874106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3" cstate="print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24" y="1095407"/>
            <a:ext cx="9046752" cy="466718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135" y="2019301"/>
            <a:ext cx="628384" cy="114113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967" y="2509426"/>
            <a:ext cx="1297064" cy="75913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24" y="3543298"/>
            <a:ext cx="1116995" cy="33284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4325" y="4182529"/>
            <a:ext cx="648141" cy="77120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341" y="4258731"/>
            <a:ext cx="1343385" cy="65447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2467" y="5004524"/>
            <a:ext cx="1391719" cy="556687"/>
          </a:xfrm>
          <a:prstGeom prst="rect">
            <a:avLst/>
          </a:prstGeom>
        </p:spPr>
      </p:pic>
      <p:grpSp>
        <p:nvGrpSpPr>
          <p:cNvPr id="56" name="Group 55"/>
          <p:cNvGrpSpPr/>
          <p:nvPr/>
        </p:nvGrpSpPr>
        <p:grpSpPr>
          <a:xfrm>
            <a:off x="2515967" y="1133508"/>
            <a:ext cx="1478179" cy="906956"/>
            <a:chOff x="2849042" y="1240371"/>
            <a:chExt cx="1310204" cy="74929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51" name="Group 50"/>
            <p:cNvGrpSpPr/>
            <p:nvPr/>
          </p:nvGrpSpPr>
          <p:grpSpPr>
            <a:xfrm>
              <a:off x="2849042" y="1240371"/>
              <a:ext cx="1310204" cy="749293"/>
              <a:chOff x="2853275" y="1240371"/>
              <a:chExt cx="1310204" cy="749293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107275" y="1240371"/>
                <a:ext cx="749292" cy="664633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853275" y="1409702"/>
                <a:ext cx="613825" cy="537632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3549654" y="1452032"/>
                <a:ext cx="613825" cy="537632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2942169" y="1337735"/>
              <a:ext cx="1100952" cy="596900"/>
              <a:chOff x="2942169" y="1337735"/>
              <a:chExt cx="1100952" cy="596900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3170767" y="1337735"/>
                <a:ext cx="622299" cy="5969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2942169" y="1515535"/>
                <a:ext cx="347710" cy="3344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3695411" y="1549407"/>
                <a:ext cx="347710" cy="3344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3766907" y="1132416"/>
            <a:ext cx="1478179" cy="906956"/>
            <a:chOff x="2849042" y="1240371"/>
            <a:chExt cx="1310204" cy="74929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0" name="Group 79"/>
            <p:cNvGrpSpPr/>
            <p:nvPr/>
          </p:nvGrpSpPr>
          <p:grpSpPr>
            <a:xfrm>
              <a:off x="2849042" y="1240371"/>
              <a:ext cx="1310204" cy="749293"/>
              <a:chOff x="2853275" y="1240371"/>
              <a:chExt cx="1310204" cy="749293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3107275" y="1240371"/>
                <a:ext cx="749292" cy="664633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2853275" y="1409702"/>
                <a:ext cx="613825" cy="537632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3549654" y="1452032"/>
                <a:ext cx="613825" cy="537632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2942169" y="1337735"/>
              <a:ext cx="1100952" cy="596900"/>
              <a:chOff x="2942169" y="1337735"/>
              <a:chExt cx="1100952" cy="59690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3170767" y="1337735"/>
                <a:ext cx="622299" cy="5969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2942169" y="1515535"/>
                <a:ext cx="347710" cy="3344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3695411" y="1549407"/>
                <a:ext cx="347710" cy="3344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8" name="Group 87"/>
          <p:cNvGrpSpPr/>
          <p:nvPr/>
        </p:nvGrpSpPr>
        <p:grpSpPr>
          <a:xfrm>
            <a:off x="5001788" y="1145116"/>
            <a:ext cx="1478179" cy="906956"/>
            <a:chOff x="2849042" y="1240371"/>
            <a:chExt cx="1310204" cy="74929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9" name="Group 88"/>
            <p:cNvGrpSpPr/>
            <p:nvPr/>
          </p:nvGrpSpPr>
          <p:grpSpPr>
            <a:xfrm>
              <a:off x="2849042" y="1240371"/>
              <a:ext cx="1310204" cy="749293"/>
              <a:chOff x="2853275" y="1240371"/>
              <a:chExt cx="1310204" cy="749293"/>
            </a:xfrm>
          </p:grpSpPr>
          <p:sp>
            <p:nvSpPr>
              <p:cNvPr id="94" name="Oval 93"/>
              <p:cNvSpPr/>
              <p:nvPr/>
            </p:nvSpPr>
            <p:spPr>
              <a:xfrm>
                <a:off x="3107275" y="1240371"/>
                <a:ext cx="749292" cy="664633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2853275" y="1409702"/>
                <a:ext cx="613825" cy="537632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3549654" y="1452032"/>
                <a:ext cx="613825" cy="537632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2942169" y="1337735"/>
              <a:ext cx="1100952" cy="596900"/>
              <a:chOff x="2942169" y="1337735"/>
              <a:chExt cx="1100952" cy="596900"/>
            </a:xfrm>
          </p:grpSpPr>
          <p:sp>
            <p:nvSpPr>
              <p:cNvPr id="91" name="Oval 90"/>
              <p:cNvSpPr/>
              <p:nvPr/>
            </p:nvSpPr>
            <p:spPr>
              <a:xfrm>
                <a:off x="3170767" y="1337735"/>
                <a:ext cx="622299" cy="5969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2942169" y="1515535"/>
                <a:ext cx="347710" cy="3344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3695411" y="1549407"/>
                <a:ext cx="347710" cy="3344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8" name="Isosceles Triangle 27"/>
          <p:cNvSpPr>
            <a:spLocks/>
          </p:cNvSpPr>
          <p:nvPr/>
        </p:nvSpPr>
        <p:spPr>
          <a:xfrm rot="10800000">
            <a:off x="1502343" y="1810510"/>
            <a:ext cx="6032815" cy="3739389"/>
          </a:xfrm>
          <a:prstGeom prst="triangle">
            <a:avLst/>
          </a:prstGeom>
          <a:blipFill rotWithShape="0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6328" y="3358348"/>
            <a:ext cx="579245" cy="71730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65913" y="5167869"/>
            <a:ext cx="1482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Arial"/>
                <a:cs typeface="Arial"/>
              </a:rPr>
              <a:t>JavaScript</a:t>
            </a:r>
            <a:endParaRPr lang="en-US" sz="2000" b="1" dirty="0">
              <a:latin typeface="Arial"/>
              <a:cs typeface="Arial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0099" y="2717799"/>
            <a:ext cx="1846376" cy="39565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0699" y="3441697"/>
            <a:ext cx="1830801" cy="38543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5801" y="4012818"/>
            <a:ext cx="1170846" cy="390282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2767480" y="1440079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PUBLIC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3986550" y="1446774"/>
            <a:ext cx="977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PRIVATE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5281937" y="1451006"/>
            <a:ext cx="841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MICRO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32934" y="4417264"/>
            <a:ext cx="1834890" cy="61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13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69613">
            <a:off x="84263" y="-1343321"/>
            <a:ext cx="14961899" cy="878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7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tothefutur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5" t="328" r="12789" b="32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0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28" y="482858"/>
            <a:ext cx="356099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Spring Batch 2.2.0</a:t>
            </a:r>
            <a:endParaRPr lang="en-US" sz="3200" dirty="0">
              <a:solidFill>
                <a:srgbClr val="008000"/>
              </a:solidFill>
              <a:latin typeface="Gotham Medium"/>
              <a:cs typeface="Gotham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0522" y="1803989"/>
            <a:ext cx="301877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Java </a:t>
            </a:r>
            <a:r>
              <a:rPr lang="en-US" sz="3200" dirty="0" err="1" smtClean="0">
                <a:latin typeface="Gotham Book"/>
                <a:cs typeface="Gotham Book"/>
              </a:rPr>
              <a:t>Config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0522" y="2415898"/>
            <a:ext cx="62889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sz="3200" dirty="0" err="1" smtClean="0">
                <a:latin typeface="Gotham Book"/>
                <a:cs typeface="Gotham Book"/>
              </a:rPr>
              <a:t>Неопределяющие</a:t>
            </a:r>
            <a:r>
              <a:rPr lang="ru-RU" sz="3200" dirty="0" smtClean="0">
                <a:latin typeface="Gotham Book"/>
                <a:cs typeface="Gotham Book"/>
              </a:rPr>
              <a:t> параметры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0522" y="3027807"/>
            <a:ext cx="50064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uk-UA" sz="3200" dirty="0" smtClean="0">
                <a:latin typeface="Gotham Book"/>
                <a:cs typeface="Gotham Book"/>
              </a:rPr>
              <a:t>Поддержка </a:t>
            </a:r>
            <a:r>
              <a:rPr lang="en-US" sz="3200" dirty="0" smtClean="0">
                <a:latin typeface="Gotham Book"/>
                <a:cs typeface="Gotham Book"/>
              </a:rPr>
              <a:t>Hibernate 4</a:t>
            </a:r>
            <a:endParaRPr lang="uk-UA" sz="3200" dirty="0" smtClean="0">
              <a:latin typeface="Gotham Book"/>
              <a:cs typeface="Gotham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0522" y="1192080"/>
            <a:ext cx="50449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uk-UA" sz="3200" dirty="0" smtClean="0">
                <a:latin typeface="Gotham Book"/>
                <a:cs typeface="Gotham Book"/>
              </a:rPr>
              <a:t>Поддержка </a:t>
            </a:r>
            <a:r>
              <a:rPr lang="en-US" sz="3200" dirty="0" smtClean="0">
                <a:latin typeface="Gotham Book"/>
                <a:cs typeface="Gotham Book"/>
              </a:rPr>
              <a:t>Spring Data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0522" y="3639716"/>
            <a:ext cx="705834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uk-UA" sz="3200" dirty="0" smtClean="0">
                <a:latin typeface="Gotham Book"/>
                <a:cs typeface="Gotham Book"/>
              </a:rPr>
              <a:t>Другие улучшения и </a:t>
            </a:r>
            <a:r>
              <a:rPr lang="ru-RU" sz="3200" dirty="0" smtClean="0">
                <a:latin typeface="Gotham Book"/>
                <a:cs typeface="Gotham Book"/>
              </a:rPr>
              <a:t>исправления</a:t>
            </a:r>
            <a:endParaRPr lang="en-US" sz="3200" dirty="0"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578108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28" y="482858"/>
            <a:ext cx="38012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Spring Batch 3.0*</a:t>
            </a:r>
            <a:endParaRPr lang="en-US" sz="3200" dirty="0">
              <a:solidFill>
                <a:srgbClr val="008000"/>
              </a:solidFill>
              <a:latin typeface="Gotham Medium"/>
              <a:cs typeface="Gotham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6728" y="2358640"/>
            <a:ext cx="476284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sz="3200" dirty="0" smtClean="0">
                <a:latin typeface="Gotham Book"/>
                <a:cs typeface="Gotham Book"/>
              </a:rPr>
              <a:t>Облегчение усвоения 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6728" y="2922074"/>
            <a:ext cx="61734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sz="3200" dirty="0" smtClean="0">
                <a:latin typeface="Gotham Book"/>
                <a:cs typeface="Gotham Book"/>
              </a:rPr>
              <a:t>Облегчение распределенной </a:t>
            </a:r>
          </a:p>
          <a:p>
            <a:r>
              <a:rPr lang="ru-RU" sz="3200" dirty="0">
                <a:latin typeface="Gotham Book"/>
                <a:cs typeface="Gotham Book"/>
              </a:rPr>
              <a:t>	</a:t>
            </a:r>
            <a:r>
              <a:rPr lang="ru-RU" sz="3200" dirty="0" smtClean="0">
                <a:latin typeface="Gotham Book"/>
                <a:cs typeface="Gotham Book"/>
              </a:rPr>
              <a:t>конфигурации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0522" y="1231770"/>
            <a:ext cx="46217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sz="3200" dirty="0" smtClean="0">
                <a:latin typeface="Gotham Book"/>
                <a:cs typeface="Gotham Book"/>
              </a:rPr>
              <a:t>Реализация</a:t>
            </a:r>
            <a:r>
              <a:rPr lang="en-US" sz="3200" dirty="0" smtClean="0">
                <a:latin typeface="Gotham Book"/>
                <a:cs typeface="Gotham Book"/>
              </a:rPr>
              <a:t> JSR-352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16147" y="6378571"/>
            <a:ext cx="7373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ru-RU" dirty="0" smtClean="0"/>
              <a:t>Информация на этом слайде не окончательная и может быть изменена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46728" y="1795205"/>
            <a:ext cx="43396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sz="3200" dirty="0" smtClean="0">
                <a:latin typeface="Gotham Book"/>
                <a:cs typeface="Gotham Book"/>
              </a:rPr>
              <a:t>Поддержка</a:t>
            </a:r>
            <a:r>
              <a:rPr lang="en-US" sz="3200" dirty="0" smtClean="0">
                <a:latin typeface="Gotham Book"/>
                <a:cs typeface="Gotham Book"/>
              </a:rPr>
              <a:t> big data</a:t>
            </a:r>
            <a:endParaRPr lang="en-US" sz="3200" dirty="0"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2147145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8" grpId="0"/>
      <p:bldP spid="8" grpId="1"/>
      <p:bldP spid="7" grpId="0"/>
      <p:bldP spid="7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28" y="482858"/>
            <a:ext cx="301877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Полезные</a:t>
            </a:r>
            <a:r>
              <a:rPr lang="en-US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 URL</a:t>
            </a:r>
            <a:endParaRPr lang="en-US" sz="3200" dirty="0">
              <a:solidFill>
                <a:srgbClr val="008000"/>
              </a:solidFill>
              <a:latin typeface="Gotham Medium"/>
              <a:cs typeface="Gotham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6728" y="3406300"/>
            <a:ext cx="541972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otham Medium"/>
                <a:cs typeface="Gotham Medium"/>
              </a:rPr>
              <a:t>Spring Batch </a:t>
            </a:r>
            <a:r>
              <a:rPr lang="ru-RU" sz="2800" dirty="0" smtClean="0">
                <a:latin typeface="Gotham Medium"/>
                <a:cs typeface="Gotham Medium"/>
              </a:rPr>
              <a:t>на</a:t>
            </a:r>
            <a:r>
              <a:rPr lang="en-US" sz="2800" dirty="0" smtClean="0">
                <a:latin typeface="Gotham Medium"/>
                <a:cs typeface="Gotham Medium"/>
              </a:rPr>
              <a:t> </a:t>
            </a:r>
            <a:r>
              <a:rPr lang="en-US" sz="2800" dirty="0" err="1" smtClean="0">
                <a:latin typeface="Gotham Medium"/>
                <a:cs typeface="Gotham Medium"/>
              </a:rPr>
              <a:t>Github</a:t>
            </a:r>
            <a:endParaRPr lang="en-US" sz="2800" dirty="0" smtClean="0">
              <a:latin typeface="Gotham Medium"/>
              <a:cs typeface="Gotham Medium"/>
            </a:endParaRPr>
          </a:p>
          <a:p>
            <a:r>
              <a:rPr lang="en-US" sz="2400" dirty="0" err="1" smtClean="0">
                <a:solidFill>
                  <a:srgbClr val="595959"/>
                </a:solidFill>
                <a:latin typeface="Gotham Book"/>
                <a:cs typeface="Gotham Book"/>
              </a:rPr>
              <a:t>github.com</a:t>
            </a:r>
            <a:r>
              <a:rPr lang="en-US" sz="2400" dirty="0" smtClean="0">
                <a:solidFill>
                  <a:srgbClr val="595959"/>
                </a:solidFill>
                <a:latin typeface="Gotham Book"/>
                <a:cs typeface="Gotham Book"/>
              </a:rPr>
              <a:t>/</a:t>
            </a:r>
            <a:r>
              <a:rPr lang="en-US" sz="2400" dirty="0" err="1" smtClean="0">
                <a:solidFill>
                  <a:srgbClr val="595959"/>
                </a:solidFill>
                <a:latin typeface="Gotham Book"/>
                <a:cs typeface="Gotham Book"/>
              </a:rPr>
              <a:t>SpringSource</a:t>
            </a:r>
            <a:r>
              <a:rPr lang="en-US" sz="2400" dirty="0" smtClean="0">
                <a:solidFill>
                  <a:srgbClr val="595959"/>
                </a:solidFill>
                <a:latin typeface="Gotham Book"/>
                <a:cs typeface="Gotham Book"/>
              </a:rPr>
              <a:t>/spring-batch</a:t>
            </a:r>
            <a:endParaRPr lang="en-US" sz="2400" dirty="0">
              <a:solidFill>
                <a:srgbClr val="595959"/>
              </a:solidFill>
              <a:latin typeface="Gotham Book"/>
              <a:cs typeface="Gotham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6728" y="4482512"/>
            <a:ext cx="431470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otham Medium"/>
                <a:cs typeface="Gotham Medium"/>
              </a:rPr>
              <a:t>Michael </a:t>
            </a:r>
            <a:r>
              <a:rPr lang="en-US" sz="2800" dirty="0" err="1" smtClean="0">
                <a:latin typeface="Gotham Medium"/>
                <a:cs typeface="Gotham Medium"/>
              </a:rPr>
              <a:t>Minella</a:t>
            </a:r>
            <a:r>
              <a:rPr lang="en-US" sz="2800" dirty="0" smtClean="0">
                <a:latin typeface="Gotham Medium"/>
                <a:cs typeface="Gotham Medium"/>
              </a:rPr>
              <a:t> </a:t>
            </a:r>
            <a:r>
              <a:rPr lang="ru-RU" sz="2800" dirty="0" smtClean="0">
                <a:latin typeface="Gotham Medium"/>
                <a:cs typeface="Gotham Medium"/>
              </a:rPr>
              <a:t>на</a:t>
            </a:r>
            <a:r>
              <a:rPr lang="en-US" sz="2800" dirty="0" smtClean="0">
                <a:latin typeface="Gotham Medium"/>
                <a:cs typeface="Gotham Medium"/>
              </a:rPr>
              <a:t> </a:t>
            </a:r>
            <a:r>
              <a:rPr lang="en-US" sz="2800" dirty="0" err="1" smtClean="0">
                <a:latin typeface="Gotham Medium"/>
                <a:cs typeface="Gotham Medium"/>
              </a:rPr>
              <a:t>Github</a:t>
            </a:r>
            <a:endParaRPr lang="en-US" sz="2800" dirty="0" smtClean="0">
              <a:latin typeface="Gotham Medium"/>
              <a:cs typeface="Gotham Medium"/>
            </a:endParaRPr>
          </a:p>
          <a:p>
            <a:r>
              <a:rPr lang="en-US" sz="2400" dirty="0" err="1" smtClean="0">
                <a:solidFill>
                  <a:srgbClr val="595959"/>
                </a:solidFill>
                <a:latin typeface="Gotham Book"/>
                <a:cs typeface="Gotham Book"/>
              </a:rPr>
              <a:t>github.com</a:t>
            </a:r>
            <a:r>
              <a:rPr lang="en-US" sz="2400" dirty="0" smtClean="0">
                <a:solidFill>
                  <a:srgbClr val="595959"/>
                </a:solidFill>
                <a:latin typeface="Gotham Book"/>
                <a:cs typeface="Gotham Book"/>
              </a:rPr>
              <a:t>/</a:t>
            </a:r>
            <a:r>
              <a:rPr lang="en-US" sz="2400" dirty="0" err="1" smtClean="0">
                <a:solidFill>
                  <a:srgbClr val="595959"/>
                </a:solidFill>
                <a:latin typeface="Gotham Book"/>
                <a:cs typeface="Gotham Book"/>
              </a:rPr>
              <a:t>mminella</a:t>
            </a:r>
            <a:endParaRPr lang="en-US" sz="2400" dirty="0">
              <a:solidFill>
                <a:srgbClr val="595959"/>
              </a:solidFill>
              <a:latin typeface="Gotham Book"/>
              <a:cs typeface="Gotham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6728" y="1253878"/>
            <a:ext cx="572895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otham Medium"/>
                <a:cs typeface="Gotham Medium"/>
              </a:rPr>
              <a:t>Spring Batch</a:t>
            </a:r>
          </a:p>
          <a:p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rPr>
              <a:t>static.springsource.org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rPr>
              <a:t>/spring-batch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otham Book"/>
              <a:cs typeface="Gotham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6728" y="2330089"/>
            <a:ext cx="715878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>
                <a:latin typeface="Gotham Medium"/>
                <a:cs typeface="Gotham Medium"/>
              </a:rPr>
              <a:t>Форум </a:t>
            </a:r>
            <a:r>
              <a:rPr lang="en-US" sz="2800" dirty="0" smtClean="0">
                <a:latin typeface="Gotham Medium"/>
                <a:cs typeface="Gotham Medium"/>
              </a:rPr>
              <a:t>Spring Batch</a:t>
            </a:r>
          </a:p>
          <a:p>
            <a:r>
              <a:rPr lang="en-US" sz="2400" dirty="0" err="1" smtClean="0">
                <a:solidFill>
                  <a:srgbClr val="595959"/>
                </a:solidFill>
                <a:latin typeface="Gotham Book"/>
                <a:cs typeface="Gotham Book"/>
              </a:rPr>
              <a:t>forum.springsource.org</a:t>
            </a:r>
            <a:r>
              <a:rPr lang="en-US" sz="2400" dirty="0">
                <a:solidFill>
                  <a:srgbClr val="595959"/>
                </a:solidFill>
                <a:latin typeface="Gotham Book"/>
                <a:cs typeface="Gotham Book"/>
              </a:rPr>
              <a:t>/forumdisplay.php?41-</a:t>
            </a:r>
            <a:r>
              <a:rPr lang="en-US" sz="2400" dirty="0" smtClean="0">
                <a:solidFill>
                  <a:srgbClr val="595959"/>
                </a:solidFill>
                <a:latin typeface="Gotham Book"/>
                <a:cs typeface="Gotham Book"/>
              </a:rPr>
              <a:t>Batch</a:t>
            </a:r>
            <a:endParaRPr lang="en-US" sz="2400" dirty="0">
              <a:solidFill>
                <a:srgbClr val="595959"/>
              </a:solidFill>
              <a:latin typeface="Gotham Book"/>
              <a:cs typeface="Gotham Boo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6728" y="5478728"/>
            <a:ext cx="517346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otham Medium"/>
                <a:cs typeface="Gotham Medium"/>
              </a:rPr>
              <a:t>Sergey Shcherbakov </a:t>
            </a:r>
            <a:r>
              <a:rPr lang="ru-RU" sz="2800" dirty="0" smtClean="0">
                <a:latin typeface="Gotham Medium"/>
                <a:cs typeface="Gotham Medium"/>
              </a:rPr>
              <a:t>на</a:t>
            </a:r>
            <a:r>
              <a:rPr lang="en-US" sz="2800" dirty="0" smtClean="0">
                <a:latin typeface="Gotham Medium"/>
                <a:cs typeface="Gotham Medium"/>
              </a:rPr>
              <a:t> </a:t>
            </a:r>
            <a:r>
              <a:rPr lang="en-US" sz="2800" dirty="0" err="1" smtClean="0">
                <a:latin typeface="Gotham Medium"/>
                <a:cs typeface="Gotham Medium"/>
              </a:rPr>
              <a:t>Github</a:t>
            </a:r>
            <a:endParaRPr lang="en-US" sz="2800" dirty="0" smtClean="0">
              <a:latin typeface="Gotham Medium"/>
              <a:cs typeface="Gotham Medium"/>
            </a:endParaRPr>
          </a:p>
          <a:p>
            <a:r>
              <a:rPr lang="en-US" sz="2400" dirty="0" err="1" smtClean="0">
                <a:solidFill>
                  <a:srgbClr val="595959"/>
                </a:solidFill>
                <a:latin typeface="Gotham Book"/>
                <a:cs typeface="Gotham Book"/>
              </a:rPr>
              <a:t>github.com</a:t>
            </a:r>
            <a:r>
              <a:rPr lang="en-US" sz="2400" dirty="0" smtClean="0">
                <a:solidFill>
                  <a:srgbClr val="595959"/>
                </a:solidFill>
                <a:latin typeface="Gotham Book"/>
                <a:cs typeface="Gotham Book"/>
              </a:rPr>
              <a:t>/</a:t>
            </a:r>
            <a:r>
              <a:rPr lang="en-US" sz="2400" dirty="0" err="1" smtClean="0">
                <a:solidFill>
                  <a:srgbClr val="595959"/>
                </a:solidFill>
                <a:latin typeface="Gotham Book"/>
                <a:cs typeface="Gotham Book"/>
              </a:rPr>
              <a:t>sshcherbakov</a:t>
            </a:r>
            <a:endParaRPr lang="en-US" sz="2400" dirty="0">
              <a:solidFill>
                <a:srgbClr val="595959"/>
              </a:solidFill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1436248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8800"/>
            <a:ext cx="9144000" cy="571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92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3466" y="218258"/>
            <a:ext cx="16644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Credits</a:t>
            </a:r>
            <a:endParaRPr lang="en-US" sz="3200" dirty="0">
              <a:solidFill>
                <a:srgbClr val="008000"/>
              </a:solidFill>
              <a:latin typeface="Gotham Medium"/>
              <a:cs typeface="Gotham Mediu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3466" y="898572"/>
            <a:ext cx="454162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otham Medium"/>
                <a:cs typeface="Gotham Medium"/>
              </a:rPr>
              <a:t>Thanks to Michael </a:t>
            </a:r>
            <a:r>
              <a:rPr lang="en-US" sz="2800" dirty="0" err="1" smtClean="0">
                <a:latin typeface="Gotham Medium"/>
                <a:cs typeface="Gotham Medium"/>
              </a:rPr>
              <a:t>Minella</a:t>
            </a:r>
            <a:r>
              <a:rPr lang="en-US" sz="2800" dirty="0" smtClean="0">
                <a:latin typeface="Gotham Medium"/>
                <a:cs typeface="Gotham Medium"/>
              </a:rPr>
              <a:t>!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rPr>
              <a:t>For his help and support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otham Book"/>
              <a:cs typeface="Gotham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3466" y="1804697"/>
            <a:ext cx="17297800" cy="492442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otham Medium"/>
                <a:cs typeface="Gotham Medium"/>
              </a:rPr>
              <a:t>Photography credits</a:t>
            </a:r>
          </a:p>
          <a:p>
            <a:r>
              <a:rPr lang="en-US" sz="2200" dirty="0">
                <a:solidFill>
                  <a:srgbClr val="595959"/>
                </a:solidFill>
              </a:rPr>
              <a:t>http://lifeglobe.net/x/entry/0/</a:t>
            </a:r>
            <a:r>
              <a:rPr lang="en-US" sz="2200" dirty="0" smtClean="0">
                <a:solidFill>
                  <a:srgbClr val="595959"/>
                </a:solidFill>
              </a:rPr>
              <a:t>mriya.jpg</a:t>
            </a:r>
            <a:endParaRPr lang="ru-RU" sz="2200" dirty="0" smtClean="0">
              <a:solidFill>
                <a:srgbClr val="595959"/>
              </a:solidFill>
            </a:endParaRPr>
          </a:p>
          <a:p>
            <a:r>
              <a:rPr lang="en-US" sz="2200" dirty="0" smtClean="0">
                <a:solidFill>
                  <a:srgbClr val="595959"/>
                </a:solidFill>
              </a:rPr>
              <a:t>http</a:t>
            </a:r>
            <a:r>
              <a:rPr lang="en-US" sz="2200" dirty="0">
                <a:solidFill>
                  <a:srgbClr val="595959"/>
                </a:solidFill>
              </a:rPr>
              <a:t>://jamesjoe.com/joe-taylor/articles/son-of-man-</a:t>
            </a:r>
            <a:r>
              <a:rPr lang="en-US" sz="2200" dirty="0" smtClean="0">
                <a:solidFill>
                  <a:srgbClr val="595959"/>
                </a:solidFill>
              </a:rPr>
              <a:t>wallpaper.asp</a:t>
            </a:r>
          </a:p>
          <a:p>
            <a:r>
              <a:rPr lang="en-US" sz="2200" dirty="0">
                <a:solidFill>
                  <a:srgbClr val="595959"/>
                </a:solidFill>
              </a:rPr>
              <a:t>http://www.flickr.com/photos/brockdkeen/8583763447/lightbox</a:t>
            </a:r>
            <a:r>
              <a:rPr lang="en-US" sz="2200" dirty="0" smtClean="0">
                <a:solidFill>
                  <a:srgbClr val="595959"/>
                </a:solidFill>
              </a:rPr>
              <a:t>/</a:t>
            </a:r>
            <a:endParaRPr lang="ru-RU" sz="2200" dirty="0" smtClean="0">
              <a:solidFill>
                <a:srgbClr val="595959"/>
              </a:solidFill>
            </a:endParaRPr>
          </a:p>
          <a:p>
            <a:r>
              <a:rPr lang="en-US" sz="2200" dirty="0">
                <a:solidFill>
                  <a:srgbClr val="595959"/>
                </a:solidFill>
              </a:rPr>
              <a:t>http://www.schoolofunlearning.com/wp-content/uploads/2012/02/shortest-</a:t>
            </a:r>
            <a:r>
              <a:rPr lang="en-US" sz="2200" dirty="0" smtClean="0">
                <a:solidFill>
                  <a:srgbClr val="595959"/>
                </a:solidFill>
              </a:rPr>
              <a:t>question_mark.jpg</a:t>
            </a:r>
            <a:endParaRPr lang="ru-RU" sz="2200" dirty="0" smtClean="0">
              <a:solidFill>
                <a:srgbClr val="595959"/>
              </a:solidFill>
            </a:endParaRPr>
          </a:p>
          <a:p>
            <a:r>
              <a:rPr lang="en-US" sz="2200" dirty="0">
                <a:solidFill>
                  <a:srgbClr val="595959"/>
                </a:solidFill>
              </a:rPr>
              <a:t>http://images2.wikia.nocookie.net/__cb20080911160202/bttf/images/5/57/WhatdidItellyou-</a:t>
            </a:r>
            <a:r>
              <a:rPr lang="en-US" sz="2200" dirty="0" smtClean="0">
                <a:solidFill>
                  <a:srgbClr val="595959"/>
                </a:solidFill>
              </a:rPr>
              <a:t>HQ.jpg</a:t>
            </a:r>
            <a:endParaRPr lang="ru-RU" sz="2200" dirty="0" smtClean="0">
              <a:solidFill>
                <a:srgbClr val="595959"/>
              </a:solidFill>
            </a:endParaRPr>
          </a:p>
          <a:p>
            <a:r>
              <a:rPr lang="en-US" sz="2200" dirty="0">
                <a:solidFill>
                  <a:srgbClr val="595959"/>
                </a:solidFill>
              </a:rPr>
              <a:t>http://farm5.staticflickr.com/4039/4654483579_a9fefebc94.</a:t>
            </a:r>
            <a:r>
              <a:rPr lang="en-US" sz="2200" dirty="0" smtClean="0">
                <a:solidFill>
                  <a:srgbClr val="595959"/>
                </a:solidFill>
              </a:rPr>
              <a:t>jpg</a:t>
            </a:r>
          </a:p>
          <a:p>
            <a:r>
              <a:rPr lang="en-US" sz="2200" dirty="0">
                <a:solidFill>
                  <a:srgbClr val="595959"/>
                </a:solidFill>
              </a:rPr>
              <a:t>http://www.visualphotos.com/photo/2x4109426/math_students_answering_questions_in_class_16646.</a:t>
            </a:r>
            <a:r>
              <a:rPr lang="en-US" sz="2200" dirty="0" smtClean="0">
                <a:solidFill>
                  <a:srgbClr val="595959"/>
                </a:solidFill>
              </a:rPr>
              <a:t>jpg</a:t>
            </a:r>
          </a:p>
          <a:p>
            <a:r>
              <a:rPr lang="en-US" sz="2200" dirty="0" smtClean="0">
                <a:solidFill>
                  <a:srgbClr val="595959"/>
                </a:solidFill>
              </a:rPr>
              <a:t>http://denjishi.ru/wp-content/uploads/2012/12/albanskiy-yazik-jargon-podonkov-ili-olbantckiy-jargon-yezik-padonkaff-01010.jpg</a:t>
            </a:r>
          </a:p>
          <a:p>
            <a:r>
              <a:rPr lang="nl-NL" sz="2200" dirty="0">
                <a:solidFill>
                  <a:srgbClr val="595959"/>
                </a:solidFill>
              </a:rPr>
              <a:t>http://i1.focus.ua/img/a/7/9/87397.</a:t>
            </a:r>
            <a:r>
              <a:rPr lang="nl-NL" sz="2200" dirty="0" smtClean="0">
                <a:solidFill>
                  <a:srgbClr val="595959"/>
                </a:solidFill>
              </a:rPr>
              <a:t>jpg</a:t>
            </a:r>
            <a:endParaRPr lang="ru-RU" sz="2200" dirty="0" smtClean="0">
              <a:solidFill>
                <a:srgbClr val="595959"/>
              </a:solidFill>
            </a:endParaRPr>
          </a:p>
          <a:p>
            <a:r>
              <a:rPr lang="en-US" sz="2200" dirty="0">
                <a:solidFill>
                  <a:srgbClr val="595959"/>
                </a:solidFill>
              </a:rPr>
              <a:t>http://shaunphilly.files.wordpress.com/2012/07/better-</a:t>
            </a:r>
            <a:r>
              <a:rPr lang="en-US" sz="2200" dirty="0" smtClean="0">
                <a:solidFill>
                  <a:srgbClr val="595959"/>
                </a:solidFill>
              </a:rPr>
              <a:t>way.gif</a:t>
            </a:r>
            <a:endParaRPr lang="ru-RU" sz="2200" dirty="0" smtClean="0">
              <a:solidFill>
                <a:srgbClr val="595959"/>
              </a:solidFill>
            </a:endParaRPr>
          </a:p>
          <a:p>
            <a:r>
              <a:rPr lang="en-US" sz="2200" dirty="0">
                <a:solidFill>
                  <a:srgbClr val="595959"/>
                </a:solidFill>
              </a:rPr>
              <a:t>http://</a:t>
            </a:r>
            <a:r>
              <a:rPr lang="en-US" sz="2200" dirty="0" err="1">
                <a:solidFill>
                  <a:srgbClr val="595959"/>
                </a:solidFill>
              </a:rPr>
              <a:t>www.flickr.com</a:t>
            </a:r>
            <a:r>
              <a:rPr lang="en-US" sz="2200" dirty="0">
                <a:solidFill>
                  <a:srgbClr val="595959"/>
                </a:solidFill>
              </a:rPr>
              <a:t>/photos/galactic/2963937719</a:t>
            </a:r>
            <a:r>
              <a:rPr lang="en-US" sz="2200" dirty="0" smtClean="0">
                <a:solidFill>
                  <a:srgbClr val="595959"/>
                </a:solidFill>
              </a:rPr>
              <a:t>/</a:t>
            </a:r>
          </a:p>
          <a:p>
            <a:r>
              <a:rPr lang="en-US" sz="2200" dirty="0" smtClean="0">
                <a:solidFill>
                  <a:srgbClr val="595959"/>
                </a:solidFill>
              </a:rPr>
              <a:t>http</a:t>
            </a:r>
            <a:r>
              <a:rPr lang="en-US" sz="2200" dirty="0">
                <a:solidFill>
                  <a:srgbClr val="595959"/>
                </a:solidFill>
              </a:rPr>
              <a:t>://www.flickr.com/photos/wwworks/4759535950</a:t>
            </a:r>
            <a:r>
              <a:rPr lang="en-US" sz="2200" dirty="0" smtClean="0">
                <a:solidFill>
                  <a:srgbClr val="595959"/>
                </a:solidFill>
              </a:rPr>
              <a:t>/</a:t>
            </a:r>
          </a:p>
          <a:p>
            <a:r>
              <a:rPr lang="en-US" sz="2200" dirty="0">
                <a:solidFill>
                  <a:srgbClr val="595959"/>
                </a:solidFill>
              </a:rPr>
              <a:t>http://us.123rf.com/400wm/400/400/</a:t>
            </a:r>
            <a:r>
              <a:rPr lang="en-US" sz="2200" dirty="0" err="1">
                <a:solidFill>
                  <a:srgbClr val="595959"/>
                </a:solidFill>
              </a:rPr>
              <a:t>faysalfarhan</a:t>
            </a:r>
            <a:r>
              <a:rPr lang="en-US" sz="2200" dirty="0">
                <a:solidFill>
                  <a:srgbClr val="595959"/>
                </a:solidFill>
              </a:rPr>
              <a:t>/faysalfarhan1206/faysalfarhan120600012/15446212-demo-icon-on-glossy-blue-round-button.jpg</a:t>
            </a:r>
          </a:p>
        </p:txBody>
      </p:sp>
    </p:spTree>
    <p:extLst>
      <p:ext uri="{BB962C8B-B14F-4D97-AF65-F5344CB8AC3E}">
        <p14:creationId xmlns:p14="http://schemas.microsoft.com/office/powerpoint/2010/main" val="2163728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ud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09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tothefutur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5" t="328" r="12789" b="32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30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263" y="2091133"/>
            <a:ext cx="2721073" cy="27210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20828" y="2397471"/>
            <a:ext cx="2598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569733"/>
                </a:solidFill>
                <a:latin typeface="Gotham Rounded Medium"/>
                <a:cs typeface="Gotham Rounded Medium"/>
              </a:rPr>
              <a:t>SPRING</a:t>
            </a:r>
            <a:endParaRPr lang="en-US" sz="4800" b="1" dirty="0">
              <a:solidFill>
                <a:srgbClr val="569733"/>
              </a:solidFill>
              <a:latin typeface="Gotham Rounded Medium"/>
              <a:cs typeface="Gotham Rounded 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38145" y="2996283"/>
            <a:ext cx="196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C3CA2E"/>
                </a:solidFill>
                <a:latin typeface="Gotham Rounded Medium"/>
                <a:cs typeface="Gotham Rounded Medium"/>
              </a:rPr>
              <a:t>Batch</a:t>
            </a:r>
            <a:endParaRPr lang="en-US" sz="4800" b="1" dirty="0">
              <a:solidFill>
                <a:srgbClr val="C3CA2E"/>
              </a:solidFill>
              <a:latin typeface="Gotham Rounded Medium"/>
              <a:cs typeface="Gotham Rounded Mediu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78563" y="3723355"/>
            <a:ext cx="1518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>
                <a:latin typeface="Gotham Rounded Book"/>
                <a:cs typeface="Gotham Rounded Book"/>
              </a:rPr>
              <a:t>Обзор</a:t>
            </a:r>
            <a:endParaRPr lang="en-US" sz="3600" dirty="0">
              <a:latin typeface="Gotham Rounded Book"/>
              <a:cs typeface="Gotham Rounded Book"/>
            </a:endParaRPr>
          </a:p>
        </p:txBody>
      </p:sp>
    </p:spTree>
    <p:extLst>
      <p:ext uri="{BB962C8B-B14F-4D97-AF65-F5344CB8AC3E}">
        <p14:creationId xmlns:p14="http://schemas.microsoft.com/office/powerpoint/2010/main" val="1115079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swering_questions_in_clas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3" r="5583" b="423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20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ctionar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75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7149</TotalTime>
  <Words>633</Words>
  <Application>Microsoft Macintosh PowerPoint</Application>
  <PresentationFormat>On-screen Show (4:3)</PresentationFormat>
  <Paragraphs>161</Paragraphs>
  <Slides>49</Slides>
  <Notes>17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Minella</dc:creator>
  <cp:lastModifiedBy>Sergey Shcherbakov</cp:lastModifiedBy>
  <cp:revision>265</cp:revision>
  <dcterms:created xsi:type="dcterms:W3CDTF">2013-03-18T23:42:37Z</dcterms:created>
  <dcterms:modified xsi:type="dcterms:W3CDTF">2013-06-27T20:33:35Z</dcterms:modified>
</cp:coreProperties>
</file>